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jpeg" ContentType="image/jpeg"/>
  <Override PartName="/ppt/notesSlides/notesSlide12.xml" ContentType="application/vnd.openxmlformats-officedocument.presentationml.notesSlide+xml"/>
  <Override PartName="/ppt/media/image5.jpeg" ContentType="image/jpeg"/>
  <Override PartName="/ppt/media/image6.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7.jpeg" ContentType="image/jpeg"/>
  <Override PartName="/ppt/notesSlides/notesSlide15.xml" ContentType="application/vnd.openxmlformats-officedocument.presentationml.notesSlide+xml"/>
  <Override PartName="/ppt/media/image8.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9.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0.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1.jpeg" ContentType="image/jpeg"/>
  <Override PartName="/ppt/notesSlides/notesSlide30.xml" ContentType="application/vnd.openxmlformats-officedocument.presentationml.notesSlide+xml"/>
  <Override PartName="/ppt/media/image12.jpeg" ContentType="image/jpeg"/>
  <Override PartName="/ppt/notesSlides/notesSlide31.xml" ContentType="application/vnd.openxmlformats-officedocument.presentationml.notesSlide+xml"/>
  <Override PartName="/ppt/media/image13.jpe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14.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15.jpeg" ContentType="image/jpeg"/>
  <Override PartName="/ppt/notesSlides/notesSlide38.xml" ContentType="application/vnd.openxmlformats-officedocument.presentationml.notesSlide+xml"/>
  <Override PartName="/ppt/media/image16.jpeg" ContentType="image/jpeg"/>
  <Override PartName="/ppt/notesSlides/notesSlide39.xml" ContentType="application/vnd.openxmlformats-officedocument.presentationml.notesSlide+xml"/>
  <Override PartName="/ppt/media/image17.jpeg" ContentType="image/jpe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18.jpeg" ContentType="image/jpeg"/>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19.jpeg" ContentType="image/jpe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media/image20.jpeg" ContentType="image/jpeg"/>
  <Override PartName="/ppt/media/image21.jpeg" ContentType="image/jpeg"/>
  <Override PartName="/ppt/notesSlides/notesSlide52.xml" ContentType="application/vnd.openxmlformats-officedocument.presentationml.notesSlide+xml"/>
  <Override PartName="/ppt/media/image22.jpeg" ContentType="image/jpeg"/>
  <Override PartName="/ppt/notesSlides/notesSlide53.xml" ContentType="application/vnd.openxmlformats-officedocument.presentationml.notesSlide+xml"/>
  <Override PartName="/ppt/media/image23.jpeg" ContentType="image/jpeg"/>
  <Override PartName="/ppt/notesSlides/notesSlide54.xml" ContentType="application/vnd.openxmlformats-officedocument.presentationml.notesSlide+xml"/>
  <Override PartName="/ppt/media/image24.jpeg" ContentType="image/jpeg"/>
  <Override PartName="/ppt/notesSlides/notesSlide55.xml" ContentType="application/vnd.openxmlformats-officedocument.presentationml.notesSlide+xml"/>
  <Override PartName="/ppt/media/image25.jpeg" ContentType="image/jpe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media/image26.jpeg" ContentType="image/jpeg"/>
  <Override PartName="/ppt/notesSlides/notesSlide59.xml" ContentType="application/vnd.openxmlformats-officedocument.presentationml.notesSlide+xml"/>
  <Override PartName="/ppt/media/image27.jpeg" ContentType="image/jpeg"/>
  <Override PartName="/ppt/notesSlides/notesSlide60.xml" ContentType="application/vnd.openxmlformats-officedocument.presentationml.notesSlide+xml"/>
  <Override PartName="/ppt/notesSlides/notesSlide61.xml" ContentType="application/vnd.openxmlformats-officedocument.presentationml.notesSlide+xml"/>
  <Override PartName="/ppt/media/image28.jpeg" ContentType="image/jpeg"/>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29.jpeg" ContentType="image/jpeg"/>
  <Override PartName="/ppt/notesSlides/notesSlide65.xml" ContentType="application/vnd.openxmlformats-officedocument.presentationml.notesSlide+xml"/>
  <Override PartName="/ppt/notesSlides/notesSlide66.xml" ContentType="application/vnd.openxmlformats-officedocument.presentationml.notesSlide+xml"/>
  <Override PartName="/ppt/media/image30.jpeg" ContentType="image/jpeg"/>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media/image31.jpeg" ContentType="image/jpeg"/>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media/image32.jpeg" ContentType="image/jpeg"/>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media/image33.jpeg" ContentType="image/jpeg"/>
  <Override PartName="/ppt/media/image34.jpeg" ContentType="image/jpeg"/>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media/image35.jpeg" ContentType="image/jpeg"/>
  <Override PartName="/ppt/notesSlides/notesSlide86.xml" ContentType="application/vnd.openxmlformats-officedocument.presentationml.notesSlide+xml"/>
  <Override PartName="/ppt/notesSlides/notesSlide87.xml" ContentType="application/vnd.openxmlformats-officedocument.presentationml.notesSlide+xml"/>
  <Override PartName="/ppt/media/image36.jpeg" ContentType="image/jpeg"/>
  <Override PartName="/ppt/media/image37.jpeg" ContentType="image/jpeg"/>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media/image38.jpeg" ContentType="image/jpeg"/>
  <Override PartName="/ppt/notesSlides/notesSlide91.xml" ContentType="application/vnd.openxmlformats-officedocument.presentationml.notesSlide+xml"/>
  <Override PartName="/ppt/media/image39.jpeg" ContentType="image/jpeg"/>
  <Override PartName="/ppt/notesSlides/notesSlide92.xml" ContentType="application/vnd.openxmlformats-officedocument.presentationml.notesSlide+xml"/>
  <Override PartName="/ppt/media/image40.jpeg" ContentType="image/jpeg"/>
  <Override PartName="/ppt/media/image4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3" name="Shape 103"/>
          <p:cNvSpPr/>
          <p:nvPr>
            <p:ph type="sldImg"/>
          </p:nvPr>
        </p:nvSpPr>
        <p:spPr>
          <a:xfrm>
            <a:off x="1143000" y="685800"/>
            <a:ext cx="4572000" cy="3429000"/>
          </a:xfrm>
          <a:prstGeom prst="rect">
            <a:avLst/>
          </a:prstGeom>
        </p:spPr>
        <p:txBody>
          <a:bodyPr/>
          <a:lstStyle/>
          <a:p>
            <a:pPr/>
          </a:p>
        </p:txBody>
      </p:sp>
      <p:sp>
        <p:nvSpPr>
          <p:cNvPr id="104" name="Shape 1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600">
        <a:latin typeface="Helvetica Neue"/>
        <a:ea typeface="Helvetica Neue"/>
        <a:cs typeface="Helvetica Neue"/>
        <a:sym typeface="Helvetica Neue"/>
      </a:defRPr>
    </a:lvl1pPr>
    <a:lvl2pPr indent="228600" defTabSz="457200" latinLnBrk="0">
      <a:lnSpc>
        <a:spcPct val="117999"/>
      </a:lnSpc>
      <a:defRPr sz="3600">
        <a:latin typeface="Helvetica Neue"/>
        <a:ea typeface="Helvetica Neue"/>
        <a:cs typeface="Helvetica Neue"/>
        <a:sym typeface="Helvetica Neue"/>
      </a:defRPr>
    </a:lvl2pPr>
    <a:lvl3pPr indent="457200" defTabSz="457200" latinLnBrk="0">
      <a:lnSpc>
        <a:spcPct val="117999"/>
      </a:lnSpc>
      <a:defRPr sz="3600">
        <a:latin typeface="Helvetica Neue"/>
        <a:ea typeface="Helvetica Neue"/>
        <a:cs typeface="Helvetica Neue"/>
        <a:sym typeface="Helvetica Neue"/>
      </a:defRPr>
    </a:lvl3pPr>
    <a:lvl4pPr indent="685800" defTabSz="457200" latinLnBrk="0">
      <a:lnSpc>
        <a:spcPct val="117999"/>
      </a:lnSpc>
      <a:defRPr sz="3600">
        <a:latin typeface="Helvetica Neue"/>
        <a:ea typeface="Helvetica Neue"/>
        <a:cs typeface="Helvetica Neue"/>
        <a:sym typeface="Helvetica Neue"/>
      </a:defRPr>
    </a:lvl4pPr>
    <a:lvl5pPr indent="914400" defTabSz="457200" latinLnBrk="0">
      <a:lnSpc>
        <a:spcPct val="117999"/>
      </a:lnSpc>
      <a:defRPr sz="3600">
        <a:latin typeface="Helvetica Neue"/>
        <a:ea typeface="Helvetica Neue"/>
        <a:cs typeface="Helvetica Neue"/>
        <a:sym typeface="Helvetica Neue"/>
      </a:defRPr>
    </a:lvl5pPr>
    <a:lvl6pPr indent="1143000" defTabSz="457200" latinLnBrk="0">
      <a:lnSpc>
        <a:spcPct val="117999"/>
      </a:lnSpc>
      <a:defRPr sz="3600">
        <a:latin typeface="Helvetica Neue"/>
        <a:ea typeface="Helvetica Neue"/>
        <a:cs typeface="Helvetica Neue"/>
        <a:sym typeface="Helvetica Neue"/>
      </a:defRPr>
    </a:lvl6pPr>
    <a:lvl7pPr indent="1371600" defTabSz="457200" latinLnBrk="0">
      <a:lnSpc>
        <a:spcPct val="117999"/>
      </a:lnSpc>
      <a:defRPr sz="3600">
        <a:latin typeface="Helvetica Neue"/>
        <a:ea typeface="Helvetica Neue"/>
        <a:cs typeface="Helvetica Neue"/>
        <a:sym typeface="Helvetica Neue"/>
      </a:defRPr>
    </a:lvl7pPr>
    <a:lvl8pPr indent="1600200" defTabSz="457200" latinLnBrk="0">
      <a:lnSpc>
        <a:spcPct val="117999"/>
      </a:lnSpc>
      <a:defRPr sz="3600">
        <a:latin typeface="Helvetica Neue"/>
        <a:ea typeface="Helvetica Neue"/>
        <a:cs typeface="Helvetica Neue"/>
        <a:sym typeface="Helvetica Neue"/>
      </a:defRPr>
    </a:lvl8pPr>
    <a:lvl9pPr indent="1828800" defTabSz="457200" latinLnBrk="0">
      <a:lnSpc>
        <a:spcPct val="117999"/>
      </a:lnSpc>
      <a:defRPr sz="36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hape 107"/>
          <p:cNvSpPr/>
          <p:nvPr>
            <p:ph type="sldImg"/>
          </p:nvPr>
        </p:nvSpPr>
        <p:spPr>
          <a:prstGeom prst="rect">
            <a:avLst/>
          </a:prstGeom>
        </p:spPr>
        <p:txBody>
          <a:bodyPr/>
          <a:lstStyle/>
          <a:p>
            <a:pPr/>
          </a:p>
        </p:txBody>
      </p:sp>
      <p:sp>
        <p:nvSpPr>
          <p:cNvPr id="108" name="Shape 108"/>
          <p:cNvSpPr/>
          <p:nvPr>
            <p:ph type="body" sz="quarter" idx="1"/>
          </p:nvPr>
        </p:nvSpPr>
        <p:spPr>
          <a:prstGeom prst="rect">
            <a:avLst/>
          </a:prstGeom>
        </p:spPr>
        <p:txBody>
          <a:bodyPr/>
          <a:lstStyle/>
          <a:p>
            <a:pPr/>
            <a:r>
              <a:t>Welcome to this session on MP</a:t>
            </a:r>
          </a:p>
          <a:p>
            <a:pPr/>
            <a:r>
              <a:t>Thank you for being here</a:t>
            </a:r>
          </a:p>
          <a:p>
            <a:pPr/>
            <a:r>
              <a:t>MP is a technique I try to use all the time now and if not </a:t>
            </a:r>
            <a:r>
              <a:rPr b="1"/>
              <a:t>fall</a:t>
            </a:r>
            <a:r>
              <a:t> </a:t>
            </a:r>
            <a:r>
              <a:rPr b="1"/>
              <a:t>back</a:t>
            </a:r>
            <a:r>
              <a:t> to using strong style pairing. I have used it at </a:t>
            </a:r>
            <a:r>
              <a:rPr b="1"/>
              <a:t>work</a:t>
            </a:r>
            <a:r>
              <a:t>, in coding </a:t>
            </a:r>
            <a:r>
              <a:rPr b="1"/>
              <a:t>dojos</a:t>
            </a:r>
            <a:r>
              <a:t> and even </a:t>
            </a:r>
            <a:r>
              <a:rPr b="1"/>
              <a:t>teaching</a:t>
            </a:r>
            <a:r>
              <a:t> kids to program.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Classic project management problem. Developer reports 90% done, only last 90% remaining.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To combat this, we attacked the poor dev with more process, code reviews, status meetings - when will you be done? </a:t>
            </a:r>
          </a:p>
          <a:p>
            <a:pPr/>
          </a:p>
          <a:p>
            <a:pPr/>
            <a:r>
              <a:t>In late 1990s, early 2000s </a:t>
            </a:r>
            <a:r>
              <a:rPr b="1"/>
              <a:t>Kent Beck</a:t>
            </a:r>
            <a:r>
              <a:t> made up a new thing - XP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Ask Audience Agile - who is </a:t>
            </a:r>
            <a:r>
              <a:rPr b="1"/>
              <a:t>practicing</a:t>
            </a:r>
            <a:r>
              <a:t> xp </a:t>
            </a:r>
          </a:p>
          <a:p>
            <a:pPr/>
            <a:r>
              <a:t>Regularly </a:t>
            </a:r>
            <a:r>
              <a:rPr b="1"/>
              <a:t>pairing</a:t>
            </a:r>
            <a: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Pair Prog, TDD, CI builds all Aimed at working in </a:t>
            </a:r>
            <a:r>
              <a:rPr b="1"/>
              <a:t>smaller batches, </a:t>
            </a:r>
            <a:r>
              <a:t>getting</a:t>
            </a:r>
            <a:r>
              <a:rPr b="1"/>
              <a:t> faster feedback.</a:t>
            </a:r>
            <a:endParaRPr b="1"/>
          </a:p>
          <a:p>
            <a:pPr/>
            <a:endParaRPr b="1"/>
          </a:p>
          <a:p>
            <a:pPr/>
            <a:r>
              <a:rPr b="1"/>
              <a:t>Pair </a:t>
            </a:r>
            <a:r>
              <a:t>works on a</a:t>
            </a:r>
            <a:r>
              <a:rPr b="1"/>
              <a:t> problem </a:t>
            </a:r>
            <a:r>
              <a:t>and</a:t>
            </a:r>
            <a:r>
              <a:rPr b="1"/>
              <a:t> maybe </a:t>
            </a:r>
            <a:r>
              <a:t>pairs</a:t>
            </a:r>
            <a:r>
              <a:rPr b="1"/>
              <a:t> switch around </a:t>
            </a:r>
            <a:r>
              <a:t>to</a:t>
            </a:r>
            <a:r>
              <a:rPr b="1"/>
              <a:t> spread knowledge.</a:t>
            </a:r>
            <a:r>
              <a:t> </a:t>
            </a:r>
          </a:p>
          <a:p>
            <a:pPr/>
            <a:r>
              <a:t>Still requires</a:t>
            </a:r>
            <a:r>
              <a:rPr b="1"/>
              <a:t> Standups, Meetings.</a:t>
            </a:r>
            <a:endParaRPr b="1"/>
          </a:p>
          <a:p>
            <a:pPr/>
          </a:p>
          <a:p>
            <a:pPr/>
            <a:r>
              <a:t>Another approach is one we stumbled on a couple of years ago…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In pairs, two people work on one thing and another pair will usually work on something different. Swarms - </a:t>
            </a:r>
            <a:r>
              <a:rPr b="1"/>
              <a:t>all</a:t>
            </a:r>
            <a:r>
              <a:t> the team work on </a:t>
            </a:r>
            <a:r>
              <a:rPr b="1"/>
              <a:t>one</a:t>
            </a:r>
            <a:r>
              <a:t> problem at the </a:t>
            </a:r>
            <a:r>
              <a:rPr b="1"/>
              <a:t>same</a:t>
            </a:r>
            <a:r>
              <a:t>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Given an puzzle. Each team member owns piece of the puzzle and </a:t>
            </a:r>
            <a:r>
              <a:rPr b="1"/>
              <a:t>split</a:t>
            </a:r>
            <a:r>
              <a:t> to work on it individually or in </a:t>
            </a:r>
            <a:r>
              <a:rPr b="1"/>
              <a:t>pairs</a:t>
            </a:r>
            <a:r>
              <a:t> but come </a:t>
            </a:r>
            <a:r>
              <a:rPr b="1"/>
              <a:t>together</a:t>
            </a:r>
            <a:r>
              <a:t> regularly to integrate and test.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Less </a:t>
            </a:r>
            <a:r>
              <a:rPr b="1"/>
              <a:t>specific</a:t>
            </a:r>
            <a:r>
              <a:t> to traditional roles - someone could be writing a test, someone writing a piece of front end, someone writing backend, database, deployment. All in service of </a:t>
            </a:r>
            <a:r>
              <a:rPr b="1"/>
              <a:t>one problem</a:t>
            </a:r>
            <a:r>
              <a:t>. </a:t>
            </a:r>
            <a:r>
              <a:rPr b="1"/>
              <a:t>Fix</a:t>
            </a:r>
            <a:r>
              <a:t> that problem and </a:t>
            </a:r>
            <a:r>
              <a:rPr b="1"/>
              <a:t>move</a:t>
            </a:r>
            <a:r>
              <a:t> </a:t>
            </a:r>
            <a:r>
              <a:rPr b="1"/>
              <a:t>on</a:t>
            </a:r>
            <a:r>
              <a:t> to </a:t>
            </a:r>
            <a:r>
              <a:rPr b="1"/>
              <a:t>next</a:t>
            </a:r>
            <a:r>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love this quote from a retrospective…</a:t>
            </a:r>
          </a:p>
          <a:p>
            <a:pPr/>
            <a:r>
              <a:t>Felt much more like a sports team - helping each other out.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Mobbing began by accident…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Hunter - quality and shipping</a:t>
            </a:r>
          </a:p>
          <a:p>
            <a:pPr/>
            <a:r>
              <a:t>Deliberate Practice - Learning Hour - safe space.</a:t>
            </a:r>
          </a:p>
          <a:p>
            <a:pPr/>
            <a:r>
              <a:rPr b="1"/>
              <a:t>Experimenting</a:t>
            </a:r>
            <a:r>
              <a:t> with writing tests, patterns, katas</a:t>
            </a:r>
          </a:p>
          <a:p>
            <a:pPr/>
            <a:r>
              <a:t>Went back to </a:t>
            </a:r>
            <a:r>
              <a:rPr b="1"/>
              <a:t>individual</a:t>
            </a:r>
            <a:r>
              <a:t> working at end of hour.</a:t>
            </a:r>
          </a:p>
          <a:p>
            <a:pPr/>
            <a:r>
              <a:t>Found they </a:t>
            </a:r>
            <a:r>
              <a:rPr b="1"/>
              <a:t>preferred</a:t>
            </a:r>
            <a:r>
              <a:t> working as a </a:t>
            </a:r>
            <a:r>
              <a:rPr b="1"/>
              <a:t>group</a:t>
            </a:r>
          </a:p>
          <a:p>
            <a:pPr/>
            <a:r>
              <a:t>Decided to </a:t>
            </a:r>
            <a:r>
              <a:rPr b="1"/>
              <a:t>experiment</a:t>
            </a:r>
          </a:p>
          <a:p>
            <a:pPr/>
            <a:r>
              <a:t>Named it </a:t>
            </a:r>
            <a:r>
              <a:rPr b="1"/>
              <a:t>Mob</a:t>
            </a:r>
            <a:r>
              <a:t> as next highest collective noun for devs Pairing -&gt; Swarming -&gt; Mob</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My name, </a:t>
            </a:r>
            <a:r>
              <a:rPr b="1"/>
              <a:t>twitter</a:t>
            </a:r>
            <a:r>
              <a:t> handle.</a:t>
            </a:r>
          </a:p>
          <a:p>
            <a:pPr/>
            <a:r>
              <a:t>This is a big topic so I’ll try to cover as much as possible. </a:t>
            </a:r>
          </a:p>
          <a:p>
            <a:pPr/>
            <a:r>
              <a:t>If you want to talk after. I am around all day - grab me to chat.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He says it best…</a:t>
            </a:r>
          </a:p>
          <a:p>
            <a:pPr/>
            <a:r>
              <a:t>And when we say </a:t>
            </a:r>
            <a:r>
              <a:rPr b="1"/>
              <a:t>all</a:t>
            </a:r>
            <a:r>
              <a:t> we mean devs, testers, Bus analysts, customers, ops. </a:t>
            </a:r>
          </a:p>
          <a:p>
            <a:pPr/>
            <a:r>
              <a:rPr b="1"/>
              <a:t>Everyone</a:t>
            </a:r>
            <a:r>
              <a:t> who is </a:t>
            </a:r>
            <a:r>
              <a:rPr b="1"/>
              <a:t>interested</a:t>
            </a:r>
            <a:r>
              <a:t> and feels they can </a:t>
            </a:r>
            <a:r>
              <a:rPr b="1"/>
              <a:t>contribute</a:t>
            </a:r>
            <a:r>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Mob is like the next step up from pairing.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Rachel Davies Agile Coach says…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Quickly point out - it’s </a:t>
            </a:r>
            <a:r>
              <a:rPr b="1"/>
              <a:t>not</a:t>
            </a:r>
            <a:r>
              <a:t> a chance for someone to program with an audience.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Quickly point out - it’s </a:t>
            </a:r>
            <a:r>
              <a:rPr b="1"/>
              <a:t>not</a:t>
            </a:r>
            <a:r>
              <a:t> a chance for someone to program with an audience. Getting back to rockstar territory.  Showing off what you know, about true collaboration and sharing.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it’s </a:t>
            </a:r>
            <a:r>
              <a:rPr b="1"/>
              <a:t>not</a:t>
            </a:r>
            <a:r>
              <a:t> a chance to program with an audience - showing off how much you know.</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Some simple things to get started and write our first hello world…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Fundamentals are…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To get started, you will need…</a:t>
            </a:r>
          </a:p>
          <a:p>
            <a:pPr/>
            <a:r>
              <a:rPr b="1"/>
              <a:t>Timer</a:t>
            </a:r>
            <a:r>
              <a:t> to make sure we rotate roles regularly.</a:t>
            </a:r>
          </a:p>
          <a:p>
            <a:pPr/>
            <a:r>
              <a:rPr b="1"/>
              <a:t>Whiteboard</a:t>
            </a:r>
            <a:r>
              <a:t> to make notes for stuff to pursue later.</a:t>
            </a:r>
          </a:p>
          <a:p>
            <a:pPr/>
            <a:r>
              <a:rPr b="1"/>
              <a:t>Problem</a:t>
            </a:r>
            <a:r>
              <a:t> or what’s the point?</a:t>
            </a:r>
          </a:p>
          <a:p>
            <a:pPr/>
            <a:r>
              <a:t>Mob </a:t>
            </a:r>
            <a:r>
              <a:rPr b="1"/>
              <a:t>size</a:t>
            </a:r>
            <a:r>
              <a:t> will determine size of workspace. </a:t>
            </a:r>
          </a:p>
          <a:p>
            <a:pPr/>
            <a:r>
              <a:t>Usually 3-6 people.</a:t>
            </a:r>
          </a:p>
          <a:p>
            <a:pPr/>
            <a:r>
              <a:t>Also implies comfortable seating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team gathered around a single computer.</a:t>
            </a:r>
          </a:p>
          <a:p>
            <a:pPr/>
            <a:r>
              <a:t>awesomeness (not actual team) for dramatic reconstruction.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a:p>
        </p:txBody>
      </p:sp>
      <p:sp>
        <p:nvSpPr>
          <p:cNvPr id="119" name="Shape 119"/>
          <p:cNvSpPr/>
          <p:nvPr>
            <p:ph type="body" sz="quarter" idx="1"/>
          </p:nvPr>
        </p:nvSpPr>
        <p:spPr>
          <a:prstGeom prst="rect">
            <a:avLst/>
          </a:prstGeom>
        </p:spPr>
        <p:txBody>
          <a:bodyPr/>
          <a:lstStyle/>
          <a:p>
            <a:pPr/>
            <a:r>
              <a:rPr b="1"/>
              <a:t>Principal</a:t>
            </a:r>
            <a:r>
              <a:t> Dev at Sage in </a:t>
            </a:r>
            <a:r>
              <a:rPr b="1"/>
              <a:t>Newcastle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Big TVs</a:t>
            </a:r>
          </a:p>
          <a:p>
            <a:pPr/>
            <a:r>
              <a:t>RDP, </a:t>
            </a:r>
          </a:p>
          <a:p>
            <a:pPr/>
            <a:r>
              <a:t>Local laptop</a:t>
            </a:r>
          </a:p>
          <a:p>
            <a:pPr/>
            <a:r>
              <a:t>Seats arranged around desk in closed off area.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remote mobbing, teleconference - big screen - one for code, one for whiteboard so that remote can see what we see.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Other computers are allowed</a:t>
            </a:r>
          </a:p>
          <a:p>
            <a:pPr/>
            <a:r>
              <a:t>admin, </a:t>
            </a:r>
          </a:p>
          <a:p>
            <a:pPr/>
            <a:r>
              <a:t>dev ops, </a:t>
            </a:r>
          </a:p>
          <a:p>
            <a:pPr/>
            <a:r>
              <a:t>deployment, </a:t>
            </a:r>
          </a:p>
          <a:p>
            <a:pPr/>
            <a:r>
              <a:t>testing, </a:t>
            </a:r>
          </a:p>
          <a:p>
            <a:pPr/>
            <a:r>
              <a:t>email, </a:t>
            </a:r>
          </a:p>
          <a:p>
            <a:pPr/>
            <a:r>
              <a:t>research</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MP has only two roles but they are a bit different from what you would expect.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Rallying - is a two person sport. </a:t>
            </a:r>
          </a:p>
          <a:p>
            <a:pPr/>
            <a:r>
              <a:t>Driver - short range focus - pedals, gears, steering</a:t>
            </a:r>
          </a:p>
          <a:p>
            <a:pPr/>
            <a:r>
              <a:t>Navigator - Longer range - hills and bends</a:t>
            </a:r>
          </a:p>
          <a:p>
            <a:pPr/>
            <a:r>
              <a:t>Each specializes, don’t swap.</a:t>
            </a:r>
          </a:p>
          <a:p>
            <a:pPr/>
            <a:r>
              <a:t>XP borrows this.</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In XP, there are two people sitting at a single computer and sharing a keyboard. One driver and one navigator.</a:t>
            </a:r>
          </a:p>
          <a:p>
            <a:pPr/>
            <a:r>
              <a:rPr b="1"/>
              <a:t>Swap</a:t>
            </a:r>
            <a:r>
              <a:t> as required and roles reverse.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The driver is the person with an idea of how to solve the problem and types and hopefully narrates. </a:t>
            </a:r>
          </a:p>
          <a:p>
            <a:pPr/>
            <a:r>
              <a:t>Thinking about making current code compile. </a:t>
            </a:r>
            <a:r>
              <a:rPr b="1"/>
              <a:t>focussed</a:t>
            </a:r>
            <a:r>
              <a:t> on syntax etc.</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The Navigator (a small boy) sitting next to him thinking about </a:t>
            </a:r>
            <a:r>
              <a:rPr b="1"/>
              <a:t>next test, higher level</a:t>
            </a:r>
            <a:r>
              <a:t> of abstraction.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MP turns this idea </a:t>
            </a:r>
            <a:r>
              <a:rPr b="1"/>
              <a:t>inside</a:t>
            </a:r>
            <a:r>
              <a:t> out. </a:t>
            </a:r>
          </a:p>
          <a:p>
            <a:pPr/>
            <a:r>
              <a:t>Single driver is writing code but the direction comes from the (multiple) Navigators.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Here’s what that looks like.</a:t>
            </a:r>
          </a:p>
          <a:p>
            <a:pPr/>
            <a:r>
              <a:t>Single input device, code is here, here, here…</a:t>
            </a:r>
          </a:p>
          <a:p>
            <a:pPr/>
            <a:r>
              <a:t>Driver sits at keyboard, navigators arranged around.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rPr b="1"/>
              <a:t>Co Org </a:t>
            </a:r>
            <a:r>
              <a:t>of two developer meetups in Newcastle </a:t>
            </a:r>
            <a:r>
              <a:rPr b="1"/>
              <a:t>Agile North East</a:t>
            </a:r>
            <a:r>
              <a:t> and </a:t>
            </a:r>
            <a:r>
              <a:rPr b="1"/>
              <a:t>NE Bytes</a:t>
            </a:r>
          </a:p>
          <a:p>
            <a:pPr/>
          </a:p>
          <a:p>
            <a:pPr/>
            <a:r>
              <a:t>Running dev meetups and coding dojos at work where we can be programming as a </a:t>
            </a:r>
            <a:r>
              <a:rPr b="1"/>
              <a:t>group</a:t>
            </a:r>
            <a:r>
              <a:t> larger than a </a:t>
            </a:r>
            <a:r>
              <a:rPr b="1"/>
              <a:t>pair</a:t>
            </a:r>
            <a:r>
              <a:t> lead me to </a:t>
            </a:r>
            <a:r>
              <a:rPr b="1"/>
              <a:t>evolve</a:t>
            </a:r>
            <a:r>
              <a:t> a similar approach to MP which meant I recognized the possibilities when I became aware of it about 3 years ago.</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Driver</a:t>
            </a:r>
          </a:p>
          <a:p>
            <a:pPr/>
            <a:r>
              <a:t>Navigators</a:t>
            </a:r>
          </a:p>
          <a:p>
            <a:pPr/>
            <a:r>
              <a:t>Facilitators? - New and Large groups.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There are some rules to make Mobbing work smoothly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Spending a lot of </a:t>
            </a:r>
            <a:r>
              <a:rPr b="1"/>
              <a:t>time</a:t>
            </a:r>
            <a:r>
              <a:t> together and it’s easy for </a:t>
            </a:r>
            <a:r>
              <a:rPr b="1"/>
              <a:t>resentment</a:t>
            </a:r>
            <a:r>
              <a:t> and anger to build up and cause unhappiness </a:t>
            </a:r>
          </a:p>
          <a:p>
            <a:pPr/>
            <a:r>
              <a:t>name calling, fundamental attribution error - i broke the build, you broke the build.</a:t>
            </a:r>
          </a:p>
          <a:p>
            <a:pPr/>
            <a:r>
              <a:rPr b="1"/>
              <a:t>Yes and</a:t>
            </a:r>
            <a:r>
              <a:t> improv, don’t kill someone’s idea</a:t>
            </a: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if you feel like you have to be a saint like Mr Rogers to be kind, considerate, respectful…</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Pretend, maintain that pretence for a short time.</a:t>
            </a:r>
          </a:p>
          <a:p>
            <a:pPr/>
            <a:r>
              <a:t>Over time, that becomes reality.</a:t>
            </a:r>
          </a:p>
          <a:p>
            <a:pPr/>
            <a:r>
              <a:t>Something else to adopt this mindset</a:t>
            </a:r>
          </a:p>
          <a:p>
            <a:pPr/>
            <a:r>
              <a:t>ASK Anyone doing retrospectives in their process?</a:t>
            </a:r>
          </a:p>
          <a:p>
            <a:pPr/>
            <a:r>
              <a:t>Norm Kerth wrote the book</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Mantra we use in our retros to set the right frame of mind. Norm Kerth’s retro prime directive.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Hunter went on to create a set of Lofty Goals with KCR at top left.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No coercion.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Let’s talk a bit more about the roles in Mobbing.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I think Driver (from XP) is too </a:t>
            </a:r>
            <a:r>
              <a:rPr b="1"/>
              <a:t>active</a:t>
            </a:r>
            <a:r>
              <a:t> - in MP the driver is a more passive role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Also I am super interesting…</a:t>
            </a:r>
          </a:p>
          <a:p>
            <a:pPr/>
            <a:r>
              <a:t>if you believe twitter and I don’t have the courage to go and look at that list.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so I am coming round to using typist.</a:t>
            </a:r>
          </a:p>
          <a:p>
            <a:pPr/>
            <a:r>
              <a:t>After all they take input from surroundings and do something with that request. If you don’t like typist how about…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communing with the spirit of the mob to divine what the next piece of code is.</a:t>
            </a:r>
          </a:p>
          <a:p>
            <a:pPr/>
            <a:r>
              <a:t>Like Madame Arcarty from Blythe Spirit.</a:t>
            </a:r>
          </a:p>
          <a:p>
            <a:pPr/>
            <a:r>
              <a:t>If you are more technically minded…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Let’s call it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Sit with incomplete unfinished stuff. Difficult thing to do for someone who wants code to compile.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Ok, I’m going to stop there.</a:t>
            </a:r>
          </a:p>
          <a:p>
            <a:pPr/>
          </a:p>
          <a:p>
            <a:pPr/>
            <a:r>
              <a:t>Important thing to remember is…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The remainder of the mob … are navigators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Discussion</a:t>
            </a:r>
          </a:p>
          <a:p>
            <a:pPr/>
            <a:r>
              <a:t>Agree next step</a:t>
            </a:r>
          </a:p>
          <a:p>
            <a:pPr/>
            <a:r>
              <a:t>Give clear instruction to the typist - may need a nominated person</a:t>
            </a:r>
          </a:p>
          <a:p>
            <a:pPr/>
            <a:r>
              <a:t>Whiteboard</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There’s lots of talking and it can get quite loud but it is important to do it. We’ll come back to this in a bit.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Just like in </a:t>
            </a:r>
            <a:r>
              <a:rPr b="1"/>
              <a:t>pairing</a:t>
            </a:r>
            <a:r>
              <a:t>, roles </a:t>
            </a:r>
            <a:r>
              <a:rPr b="1"/>
              <a:t>swap</a:t>
            </a:r>
            <a:r>
              <a:t> around in the team. </a:t>
            </a:r>
          </a:p>
          <a:p>
            <a:pPr/>
            <a:r>
              <a:t>Person types for a little while, then they become a navigator and someone who was a navigator becomes a new typist. Everyone rotates through the typing seat. No second goes.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Doing anything for a time can be tiring.</a:t>
            </a:r>
          </a:p>
          <a:p>
            <a:pPr/>
            <a:r>
              <a:t>Can be done organically - finish a thought before changing</a:t>
            </a:r>
          </a:p>
          <a:p>
            <a:pPr/>
            <a:r>
              <a:t>But monitor to make sure nobody is hogging one role.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A disclaimer before we go any further. Wanted to show actual team photos but Newcastle folk are very shy, they don’t go out much.</a:t>
            </a:r>
          </a:p>
          <a:p>
            <a:pPr/>
            <a:r>
              <a:t>Couldn’t get anyone to pose - some scenes </a:t>
            </a:r>
          </a:p>
          <a:p>
            <a:pPr/>
            <a:r>
              <a:t>are reconstructed for narrative purposes.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r>
              <a:rPr b="1"/>
              <a:t>Enclosed</a:t>
            </a:r>
            <a:r>
              <a:t> area? Can use a mechanical </a:t>
            </a:r>
            <a:r>
              <a:rPr b="1"/>
              <a:t>egg</a:t>
            </a:r>
            <a:r>
              <a:t> timer</a:t>
            </a:r>
          </a:p>
          <a:p>
            <a:pPr/>
            <a:r>
              <a:t>Use phone or use a mob timer - browser</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here’s an example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line numbers</a:t>
            </a:r>
          </a:p>
          <a:p>
            <a:pPr/>
            <a:r>
              <a:t>10.5</a:t>
            </a:r>
          </a:p>
          <a:p>
            <a:pPr/>
            <a:r>
              <a:t>variable naming</a:t>
            </a:r>
          </a:p>
          <a:p>
            <a:pPr/>
            <a:r>
              <a:t>white board/pad</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Thing everyone notices about MP is the number of people you have gathered in one space. But there’s a technique at the core of MP that not many people talk about.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Obligatory fruit joke.</a:t>
            </a:r>
          </a:p>
          <a:p>
            <a:pPr/>
            <a:r>
              <a:t>this technique is the game changer</a:t>
            </a:r>
          </a:p>
          <a:p>
            <a:pPr/>
            <a:r>
              <a:t>use on </a:t>
            </a:r>
            <a:r>
              <a:rPr b="1"/>
              <a:t>monday</a:t>
            </a:r>
            <a:r>
              <a:t> morning</a:t>
            </a:r>
          </a:p>
          <a:p>
            <a:pPr/>
            <a:r>
              <a:t>what i use at work as much as I can</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p>
            <a:pPr/>
            <a:r>
              <a:t>how did you fix it?</a:t>
            </a:r>
          </a:p>
          <a:p>
            <a:pPr/>
            <a:r>
              <a:t>Don’t have to tell me now.</a:t>
            </a:r>
          </a:p>
          <a:p>
            <a:pPr/>
            <a:r>
              <a:t>What about if you didn’t know what the problem was?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2000 ish</a:t>
            </a:r>
          </a:p>
          <a:p>
            <a:pPr/>
            <a:r>
              <a:t>lots of good tips</a:t>
            </a:r>
          </a:p>
          <a:p>
            <a:pPr/>
            <a:r>
              <a:t>get it and read it if you haven’t already.</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One technique was talk to rubber duck. Thinking through a problem can solve some problems but when you really get stuck, vocalizing your perceived problem and listening to yourself you can often identify the problem before you reach the end of your sentence.</a:t>
            </a:r>
          </a:p>
          <a:p>
            <a:pPr/>
            <a:r>
              <a:t>I have been doing this since I read about it.</a:t>
            </a:r>
          </a:p>
          <a:p>
            <a:pPr/>
            <a:r>
              <a:t>Short cut if do it in own head. SF Cory Doctorow corpus collossum - what it was but not what it was called. Speaking out loud.</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Eliza bot repackaged as a code analysis tool</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Doesn’t work as well. Speaking and listening back is the thing that works.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Let’s talk about the road to mobbing</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One of the people working at Hunter with Woody</a:t>
            </a:r>
          </a:p>
          <a:p>
            <a:pPr/>
            <a:r>
              <a:t>formalized this verbalisation into SSP </a:t>
            </a:r>
          </a:p>
          <a:p>
            <a:pPr/>
            <a:r>
              <a:t>And it is something you can do as when pairing, it’s just used more in MP context when interacting with a typist.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states it like this</a:t>
            </a:r>
          </a:p>
          <a:p>
            <a:pPr/>
            <a:r>
              <a:t>can be difficult to do,</a:t>
            </a:r>
          </a:p>
          <a:p>
            <a:pPr/>
            <a:r>
              <a:t>first you will want to grab keyboard</a:t>
            </a:r>
          </a:p>
          <a:p>
            <a:pPr/>
            <a:r>
              <a:t>sit on your hands and try to talk instead</a:t>
            </a:r>
          </a:p>
          <a:p>
            <a:pPr/>
            <a:r>
              <a:t>code you produce is better quality.</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Is the Typist typing?</a:t>
            </a:r>
          </a:p>
          <a:p>
            <a:pPr/>
            <a:r>
              <a:t>Do they look confused?</a:t>
            </a:r>
          </a:p>
          <a:p>
            <a:pPr/>
            <a:r>
              <a:t>Talk at the right level for each person:</a:t>
            </a:r>
          </a:p>
          <a:p>
            <a:pPr/>
            <a:r>
              <a:t>osmosis, rise up levels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Change line 15, split into two?</a:t>
            </a:r>
          </a:p>
          <a:p>
            <a:pPr/>
            <a:r>
              <a:t>Could say something like - split that line into two </a:t>
            </a:r>
          </a:p>
          <a:p>
            <a:pPr/>
            <a:r>
              <a:t>Or cut part in brackets insert into 14.5</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Frequently a Mob will get stuck on naming. Give a variable an obviously wrong name to begin with until it gets beyond annoying, then agree on how it is being used. Better names.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Don’t give experts the keyboard at all</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adventure time unicorns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Code Merges?</a:t>
            </a:r>
          </a:p>
          <a:p>
            <a:pPr/>
            <a:r>
              <a:t>Group learning </a:t>
            </a:r>
          </a:p>
          <a:p>
            <a:pPr/>
            <a:r>
              <a:t>morning only, all day - cucumber team </a:t>
            </a:r>
          </a:p>
          <a:p>
            <a:pPr/>
            <a:r>
              <a:t>adhocracy</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headphones and crunch</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r>
              <a:t>Example at a local meetup with Amitai Schleier last year. Awkward, lots of .net devs working in python, in an unfamiliar editor in front of their peers!!!</a:t>
            </a:r>
          </a:p>
          <a:p>
            <a:pPr/>
            <a:r>
              <a:t>I had to be first volunteer, then I called on a friend then room kind of relaxed because no one could type with 30 people watching them.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Way back in history, </a:t>
            </a:r>
          </a:p>
          <a:p>
            <a:pPr/>
            <a:r>
              <a:t>We had Awesome Ninja </a:t>
            </a:r>
            <a:r>
              <a:rPr b="1"/>
              <a:t>Rockstar</a:t>
            </a:r>
            <a:r>
              <a:t> Pirates Developers. </a:t>
            </a:r>
          </a:p>
          <a:p>
            <a:pPr/>
            <a:r>
              <a:t>Individual contributors largely with their own specialisation and implied silos.</a:t>
            </a:r>
          </a:p>
          <a:p>
            <a:pPr/>
            <a:r>
              <a:t>Long </a:t>
            </a:r>
            <a:r>
              <a:rPr b="1"/>
              <a:t>feedback</a:t>
            </a:r>
            <a:r>
              <a:t> cycles and large </a:t>
            </a:r>
            <a:r>
              <a:rPr b="1"/>
              <a:t>batches</a:t>
            </a:r>
            <a:r>
              <a:t> of work</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a:r>
              <a:t>Often have times when </a:t>
            </a:r>
            <a:r>
              <a:rPr b="1"/>
              <a:t>way</a:t>
            </a:r>
            <a:r>
              <a:t> is not </a:t>
            </a:r>
            <a:r>
              <a:rPr b="1"/>
              <a:t>clear</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a:p>
        </p:txBody>
      </p:sp>
      <p:sp>
        <p:nvSpPr>
          <p:cNvPr id="516" name="Shape 516"/>
          <p:cNvSpPr/>
          <p:nvPr>
            <p:ph type="body" sz="quarter" idx="1"/>
          </p:nvPr>
        </p:nvSpPr>
        <p:spPr>
          <a:prstGeom prst="rect">
            <a:avLst/>
          </a:prstGeom>
        </p:spPr>
        <p:txBody>
          <a:bodyPr/>
          <a:lstStyle/>
          <a:p>
            <a:pPr/>
            <a:r>
              <a:t>time box - rollback</a:t>
            </a:r>
          </a:p>
          <a:p>
            <a:pPr/>
            <a:r>
              <a:t>separate to poc spike</a:t>
            </a:r>
          </a:p>
          <a:p>
            <a:pPr/>
            <a:r>
              <a:t>research </a:t>
            </a:r>
          </a:p>
          <a:p>
            <a:pPr/>
            <a:r>
              <a:t>bring back together and present</a:t>
            </a:r>
          </a:p>
          <a:p>
            <a:pPr/>
            <a:r>
              <a:t>decide as a group way forward</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a:pPr/>
          </a:p>
        </p:txBody>
      </p:sp>
      <p:sp>
        <p:nvSpPr>
          <p:cNvPr id="524" name="Shape 524"/>
          <p:cNvSpPr/>
          <p:nvPr>
            <p:ph type="body" sz="quarter" idx="1"/>
          </p:nvPr>
        </p:nvSpPr>
        <p:spPr>
          <a:prstGeom prst="rect">
            <a:avLst/>
          </a:prstGeom>
        </p:spPr>
        <p:txBody>
          <a:bodyPr/>
          <a:lstStyle/>
          <a:p>
            <a:pPr/>
            <a:r>
              <a:t>mentioned retrospectives earlier</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hape 527"/>
          <p:cNvSpPr/>
          <p:nvPr>
            <p:ph type="sldImg"/>
          </p:nvPr>
        </p:nvSpPr>
        <p:spPr>
          <a:prstGeom prst="rect">
            <a:avLst/>
          </a:prstGeom>
        </p:spPr>
        <p:txBody>
          <a:bodyPr/>
          <a:lstStyle/>
          <a:p>
            <a:pPr/>
          </a:p>
        </p:txBody>
      </p:sp>
      <p:sp>
        <p:nvSpPr>
          <p:cNvPr id="528" name="Shape 528"/>
          <p:cNvSpPr/>
          <p:nvPr>
            <p:ph type="body" sz="quarter" idx="1"/>
          </p:nvPr>
        </p:nvSpPr>
        <p:spPr>
          <a:prstGeom prst="rect">
            <a:avLst/>
          </a:prstGeom>
        </p:spPr>
        <p:txBody>
          <a:bodyPr/>
          <a:lstStyle/>
          <a:p>
            <a:pPr/>
            <a:r>
              <a:t>at the end of the session, end of the day?</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p>
            <a:pPr/>
            <a:r>
              <a:t>concentrate on improvements, </a:t>
            </a:r>
          </a:p>
          <a:p>
            <a:pPr/>
            <a:r>
              <a:t>don’t worry so much about what is wrong.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a:r>
              <a:t>sage not included yet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r>
              <a:t>5 minutes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Two different approaches - both worth looking at.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hape 577"/>
          <p:cNvSpPr/>
          <p:nvPr>
            <p:ph type="sldImg"/>
          </p:nvPr>
        </p:nvSpPr>
        <p:spPr>
          <a:prstGeom prst="rect">
            <a:avLst/>
          </a:prstGeom>
        </p:spPr>
        <p:txBody>
          <a:bodyPr/>
          <a:lstStyle/>
          <a:p>
            <a:pPr/>
          </a:p>
        </p:txBody>
      </p:sp>
      <p:sp>
        <p:nvSpPr>
          <p:cNvPr id="578" name="Shape 578"/>
          <p:cNvSpPr/>
          <p:nvPr>
            <p:ph type="body" sz="quarter" idx="1"/>
          </p:nvPr>
        </p:nvSpPr>
        <p:spPr>
          <a:prstGeom prst="rect">
            <a:avLst/>
          </a:prstGeom>
        </p:spPr>
        <p:txBody>
          <a:bodyPr/>
          <a:lstStyle/>
          <a:p>
            <a:pPr/>
            <a:r>
              <a:t>Solo is faster but not for full lifecycle - incease quality</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Shape 588"/>
          <p:cNvSpPr/>
          <p:nvPr>
            <p:ph type="sldImg"/>
          </p:nvPr>
        </p:nvSpPr>
        <p:spPr>
          <a:prstGeom prst="rect">
            <a:avLst/>
          </a:prstGeom>
        </p:spPr>
        <p:txBody>
          <a:bodyPr/>
          <a:lstStyle/>
          <a:p>
            <a:pPr/>
          </a:p>
        </p:txBody>
      </p:sp>
      <p:sp>
        <p:nvSpPr>
          <p:cNvPr id="589" name="Shape 589"/>
          <p:cNvSpPr/>
          <p:nvPr>
            <p:ph type="body" sz="quarter" idx="1"/>
          </p:nvPr>
        </p:nvSpPr>
        <p:spPr>
          <a:prstGeom prst="rect">
            <a:avLst/>
          </a:prstGeom>
        </p:spPr>
        <p:txBody>
          <a:bodyPr/>
          <a:lstStyle/>
          <a:p>
            <a:pPr/>
            <a:r>
              <a:t>I’ll stop blathering now and stop for questions.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Turn Coffee and an Awesome Idea into green on black code.</a:t>
            </a:r>
          </a:p>
          <a:p>
            <a:pPr/>
            <a:r>
              <a:t>More code == better</a:t>
            </a:r>
          </a:p>
          <a:p>
            <a:pPr/>
            <a:r>
              <a:t>And we’ll take all the code from everyone on the project and </a:t>
            </a:r>
            <a:r>
              <a:rPr b="1"/>
              <a:t>jam</a:t>
            </a:r>
            <a:r>
              <a:t> it all </a:t>
            </a:r>
            <a:r>
              <a:rPr b="1"/>
              <a:t>together</a:t>
            </a:r>
            <a:r>
              <a:t> at the end and </a:t>
            </a:r>
            <a:r>
              <a:rPr b="1"/>
              <a:t>ship</a:t>
            </a:r>
            <a:r>
              <a:t> it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feedback </a:t>
            </a:r>
            <a:r>
              <a:rPr b="1"/>
              <a:t>forms</a:t>
            </a:r>
            <a:r>
              <a:t> or feedback in </a:t>
            </a:r>
            <a:r>
              <a:rPr b="1"/>
              <a:t>person</a:t>
            </a:r>
            <a:r>
              <a:t> or on </a:t>
            </a:r>
            <a:r>
              <a:rPr b="1"/>
              <a:t>twitter</a:t>
            </a:r>
            <a:r>
              <a:t>. I find it very valuable so please share if you feel so moved.</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hape 596"/>
          <p:cNvSpPr/>
          <p:nvPr>
            <p:ph type="sldImg"/>
          </p:nvPr>
        </p:nvSpPr>
        <p:spPr>
          <a:prstGeom prst="rect">
            <a:avLst/>
          </a:prstGeom>
        </p:spPr>
        <p:txBody>
          <a:bodyPr/>
          <a:lstStyle/>
          <a:p>
            <a:pPr/>
          </a:p>
        </p:txBody>
      </p:sp>
      <p:sp>
        <p:nvSpPr>
          <p:cNvPr id="597" name="Shape 597"/>
          <p:cNvSpPr/>
          <p:nvPr>
            <p:ph type="body" sz="quarter" idx="1"/>
          </p:nvPr>
        </p:nvSpPr>
        <p:spPr>
          <a:prstGeom prst="rect">
            <a:avLst/>
          </a:prstGeom>
        </p:spPr>
        <p:txBody>
          <a:bodyPr/>
          <a:lstStyle/>
          <a:p>
            <a:pPr/>
            <a:r>
              <a:t>Woody at CN in 2016</a:t>
            </a:r>
          </a:p>
          <a:p>
            <a:pPr/>
            <a:r>
              <a:t>Back in July 2018</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Shape 601"/>
          <p:cNvSpPr/>
          <p:nvPr>
            <p:ph type="sldImg"/>
          </p:nvPr>
        </p:nvSpPr>
        <p:spPr>
          <a:prstGeom prst="rect">
            <a:avLst/>
          </a:prstGeom>
        </p:spPr>
        <p:txBody>
          <a:bodyPr/>
          <a:lstStyle/>
          <a:p>
            <a:pPr/>
          </a:p>
        </p:txBody>
      </p:sp>
      <p:sp>
        <p:nvSpPr>
          <p:cNvPr id="602" name="Shape 602"/>
          <p:cNvSpPr/>
          <p:nvPr>
            <p:ph type="body" sz="quarter" idx="1"/>
          </p:nvPr>
        </p:nvSpPr>
        <p:spPr>
          <a:prstGeom prst="rect">
            <a:avLst/>
          </a:prstGeom>
        </p:spPr>
        <p:txBody>
          <a:bodyPr/>
          <a:lstStyle/>
          <a:p>
            <a:pPr/>
            <a:r>
              <a:t>Tweet slides at end.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 Center">
    <p:bg>
      <p:bgPr>
        <a:solidFill>
          <a:srgbClr val="222631"/>
        </a:solidFill>
      </p:bgPr>
    </p:bg>
    <p:spTree>
      <p:nvGrpSpPr>
        <p:cNvPr id="1" name=""/>
        <p:cNvGrpSpPr/>
        <p:nvPr/>
      </p:nvGrpSpPr>
      <p:grpSpPr>
        <a:xfrm>
          <a:off x="0" y="0"/>
          <a:ext cx="0" cy="0"/>
          <a:chOff x="0" y="0"/>
          <a:chExt cx="0" cy="0"/>
        </a:xfrm>
      </p:grpSpPr>
      <p:sp>
        <p:nvSpPr>
          <p:cNvPr id="11" name="Title Text"/>
          <p:cNvSpPr txBox="1"/>
          <p:nvPr>
            <p:ph type="title"/>
          </p:nvPr>
        </p:nvSpPr>
        <p:spPr>
          <a:xfrm>
            <a:off x="1270000" y="3225800"/>
            <a:ext cx="10464800" cy="3302000"/>
          </a:xfrm>
          <a:prstGeom prst="rect">
            <a:avLst/>
          </a:prstGeom>
        </p:spPr>
        <p:txBody>
          <a:bodyPr/>
          <a:lstStyle>
            <a:lvl1pPr algn="l">
              <a:defRPr sz="10000">
                <a:solidFill>
                  <a:srgbClr val="FF0063"/>
                </a:solidFill>
              </a:defRPr>
            </a:lvl1pPr>
          </a:lstStyle>
          <a:p>
            <a:pPr/>
            <a:r>
              <a:t>Title Text</a:t>
            </a:r>
          </a:p>
        </p:txBody>
      </p:sp>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6" name="Title Text"/>
          <p:cNvSpPr txBox="1"/>
          <p:nvPr>
            <p:ph type="title"/>
          </p:nvPr>
        </p:nvSpPr>
        <p:spPr>
          <a:prstGeom prst="rect">
            <a:avLst/>
          </a:prstGeom>
        </p:spPr>
        <p:txBody>
          <a:bodyPr/>
          <a:lstStyle>
            <a:lvl1pPr>
              <a:defRPr sz="10000">
                <a:latin typeface="Yanone Kaffeesatz"/>
                <a:ea typeface="Yanone Kaffeesatz"/>
                <a:cs typeface="Yanone Kaffeesatz"/>
                <a:sym typeface="Yanone Kaffeesatz"/>
              </a:defRPr>
            </a:lvl1pPr>
          </a:lstStyle>
          <a:p>
            <a:pPr/>
            <a:r>
              <a:t>Title Text</a:t>
            </a:r>
          </a:p>
        </p:txBody>
      </p:sp>
      <p:sp>
        <p:nvSpPr>
          <p:cNvPr id="87" name="Body Level One…"/>
          <p:cNvSpPr txBox="1"/>
          <p:nvPr>
            <p:ph type="body" idx="1"/>
          </p:nvPr>
        </p:nvSpPr>
        <p:spPr>
          <a:prstGeom prst="rect">
            <a:avLst/>
          </a:prstGeom>
        </p:spPr>
        <p:txBody>
          <a:bodyPr/>
          <a:lstStyle>
            <a:lvl1pPr marL="444499" indent="-444499">
              <a:defRPr sz="4000">
                <a:latin typeface="Yanone Kaffeesatz"/>
                <a:ea typeface="Yanone Kaffeesatz"/>
                <a:cs typeface="Yanone Kaffeesatz"/>
                <a:sym typeface="Yanone Kaffeesatz"/>
              </a:defRPr>
            </a:lvl1pPr>
            <a:lvl2pPr>
              <a:defRPr sz="4000">
                <a:latin typeface="Yanone Kaffeesatz"/>
                <a:ea typeface="Yanone Kaffeesatz"/>
                <a:cs typeface="Yanone Kaffeesatz"/>
                <a:sym typeface="Yanone Kaffeesatz"/>
              </a:defRPr>
            </a:lvl2pPr>
            <a:lvl3pPr>
              <a:defRPr sz="4000">
                <a:latin typeface="Yanone Kaffeesatz"/>
                <a:ea typeface="Yanone Kaffeesatz"/>
                <a:cs typeface="Yanone Kaffeesatz"/>
                <a:sym typeface="Yanone Kaffeesatz"/>
              </a:defRPr>
            </a:lvl3pPr>
            <a:lvl4pPr>
              <a:defRPr sz="4000">
                <a:latin typeface="Yanone Kaffeesatz"/>
                <a:ea typeface="Yanone Kaffeesatz"/>
                <a:cs typeface="Yanone Kaffeesatz"/>
                <a:sym typeface="Yanone Kaffeesatz"/>
              </a:defRPr>
            </a:lvl4pPr>
            <a:lvl5pPr>
              <a:defRPr sz="4000">
                <a:latin typeface="Yanone Kaffeesatz"/>
                <a:ea typeface="Yanone Kaffeesatz"/>
                <a:cs typeface="Yanone Kaffeesatz"/>
                <a:sym typeface="Yanone Kaffeesatz"/>
              </a:defRPr>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854200" y="8420100"/>
            <a:ext cx="10464800" cy="647700"/>
          </a:xfrm>
          <a:prstGeom prst="rect">
            <a:avLst/>
          </a:prstGeom>
        </p:spPr>
        <p:txBody>
          <a:bodyPr anchor="t">
            <a:spAutoFit/>
          </a:bodyPr>
          <a:lstStyle>
            <a:lvl1pPr marL="0" indent="0" algn="r">
              <a:spcBef>
                <a:spcPts val="0"/>
              </a:spcBef>
              <a:buSzTx/>
              <a:buNone/>
              <a:defRPr sz="3600">
                <a:latin typeface="Yanone Kaffeesatz"/>
                <a:ea typeface="Yanone Kaffeesatz"/>
                <a:cs typeface="Yanone Kaffeesatz"/>
                <a:sym typeface="Yanone Kaffeesatz"/>
              </a:defRPr>
            </a:lvl1pPr>
          </a:lstStyle>
          <a:p>
            <a:pPr/>
            <a:r>
              <a:t>–Johnny Appleseed</a:t>
            </a:r>
          </a:p>
        </p:txBody>
      </p:sp>
      <p:sp>
        <p:nvSpPr>
          <p:cNvPr id="96" name="“Type a quote here.”"/>
          <p:cNvSpPr txBox="1"/>
          <p:nvPr>
            <p:ph type="body" sz="half" idx="14"/>
          </p:nvPr>
        </p:nvSpPr>
        <p:spPr>
          <a:xfrm>
            <a:off x="1270000" y="2768600"/>
            <a:ext cx="10464800" cy="4216401"/>
          </a:xfrm>
          <a:prstGeom prst="rect">
            <a:avLst/>
          </a:prstGeom>
        </p:spPr>
        <p:txBody>
          <a:bodyPr>
            <a:spAutoFit/>
          </a:bodyPr>
          <a:lstStyle>
            <a:lvl1pPr marL="0" indent="0" algn="ctr">
              <a:spcBef>
                <a:spcPts val="0"/>
              </a:spcBef>
              <a:buSzTx/>
              <a:buNone/>
              <a:defRPr sz="13500">
                <a:latin typeface="Yanone Kaffeesatz"/>
                <a:ea typeface="Yanone Kaffeesatz"/>
                <a:cs typeface="Yanone Kaffeesatz"/>
                <a:sym typeface="Yanone Kaffeesatz"/>
              </a:defRPr>
            </a:lvl1pPr>
          </a:lstStyle>
          <a:p>
            <a:pPr/>
            <a:r>
              <a:t>“Type a quote here.” </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Image">
    <p:bg>
      <p:bgPr>
        <a:noFill/>
      </p:bgPr>
    </p:bg>
    <p:spTree>
      <p:nvGrpSpPr>
        <p:cNvPr id="1" name=""/>
        <p:cNvGrpSpPr/>
        <p:nvPr/>
      </p:nvGrpSpPr>
      <p:grpSpPr>
        <a:xfrm>
          <a:off x="0" y="0"/>
          <a:ext cx="0" cy="0"/>
          <a:chOff x="0" y="0"/>
          <a:chExt cx="0" cy="0"/>
        </a:xfrm>
      </p:grpSpPr>
      <p:sp>
        <p:nvSpPr>
          <p:cNvPr id="19" name="Image"/>
          <p:cNvSpPr/>
          <p:nvPr>
            <p:ph type="pic" idx="13"/>
          </p:nvPr>
        </p:nvSpPr>
        <p:spPr>
          <a:xfrm>
            <a:off x="-11306" y="-1128690"/>
            <a:ext cx="13006363" cy="12010980"/>
          </a:xfrm>
          <a:prstGeom prst="rect">
            <a:avLst/>
          </a:prstGeom>
        </p:spPr>
        <p:txBody>
          <a:bodyPr lIns="91439" tIns="45719" rIns="91439" bIns="45719" anchor="t">
            <a:noAutofit/>
          </a:bodyPr>
          <a:lstStyle/>
          <a:p>
            <a:pPr/>
          </a:p>
        </p:txBody>
      </p:sp>
      <p:sp>
        <p:nvSpPr>
          <p:cNvPr id="20" name="Title Text"/>
          <p:cNvSpPr txBox="1"/>
          <p:nvPr>
            <p:ph type="title"/>
          </p:nvPr>
        </p:nvSpPr>
        <p:spPr>
          <a:xfrm>
            <a:off x="1270000" y="3225800"/>
            <a:ext cx="10464800" cy="3302000"/>
          </a:xfrm>
          <a:prstGeom prst="rect">
            <a:avLst/>
          </a:prstGeom>
        </p:spPr>
        <p:txBody>
          <a:bodyPr/>
          <a:lstStyle>
            <a:lvl1pPr algn="l">
              <a:defRPr sz="10000">
                <a:solidFill>
                  <a:srgbClr val="FF0063"/>
                </a:solidFill>
              </a:defRPr>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7"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45" name="–Johnny Appleseed"/>
          <p:cNvSpPr txBox="1"/>
          <p:nvPr>
            <p:ph type="body" sz="quarter" idx="13"/>
          </p:nvPr>
        </p:nvSpPr>
        <p:spPr>
          <a:xfrm>
            <a:off x="2108200" y="8839696"/>
            <a:ext cx="10464800" cy="461367"/>
          </a:xfrm>
          <a:prstGeom prst="rect">
            <a:avLst/>
          </a:prstGeom>
        </p:spPr>
        <p:txBody>
          <a:bodyPr anchor="t">
            <a:spAutoFit/>
          </a:bodyPr>
          <a:lstStyle>
            <a:lvl1pPr marL="0" indent="0" algn="r">
              <a:spcBef>
                <a:spcPts val="0"/>
              </a:spcBef>
              <a:buSzTx/>
              <a:buNone/>
              <a:defRPr i="1" sz="2400"/>
            </a:lvl1pPr>
          </a:lstStyle>
          <a:p>
            <a:pPr/>
            <a:r>
              <a:t>–Johnny Appleseed</a:t>
            </a:r>
          </a:p>
        </p:txBody>
      </p:sp>
      <p:sp>
        <p:nvSpPr>
          <p:cNvPr id="46"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5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9" name="Title Text"/>
          <p:cNvSpPr txBox="1"/>
          <p:nvPr>
            <p:ph type="title"/>
          </p:nvPr>
        </p:nvSpPr>
        <p:spPr>
          <a:xfrm>
            <a:off x="1270000" y="1638300"/>
            <a:ext cx="10464800" cy="3302000"/>
          </a:xfrm>
          <a:prstGeom prst="rect">
            <a:avLst/>
          </a:prstGeom>
        </p:spPr>
        <p:txBody>
          <a:bodyPr anchor="b"/>
          <a:lstStyle>
            <a:lvl1pPr>
              <a:defRPr>
                <a:latin typeface="Helvetica Light"/>
                <a:ea typeface="Helvetica Light"/>
                <a:cs typeface="Helvetica Light"/>
                <a:sym typeface="Helvetica Light"/>
              </a:defRPr>
            </a:lvl1pPr>
          </a:lstStyle>
          <a:p>
            <a:pPr/>
            <a:r>
              <a:t>Title Text</a:t>
            </a:r>
          </a:p>
        </p:txBody>
      </p:sp>
      <p:sp>
        <p:nvSpPr>
          <p:cNvPr id="70"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228600" algn="ctr">
              <a:spcBef>
                <a:spcPts val="0"/>
              </a:spcBef>
              <a:buSzTx/>
              <a:buNone/>
              <a:defRPr>
                <a:latin typeface="Helvetica Light"/>
                <a:ea typeface="Helvetica Light"/>
                <a:cs typeface="Helvetica Light"/>
                <a:sym typeface="Helvetica Light"/>
              </a:defRPr>
            </a:lvl2pPr>
            <a:lvl3pPr marL="0" indent="457200" algn="ctr">
              <a:spcBef>
                <a:spcPts val="0"/>
              </a:spcBef>
              <a:buSzTx/>
              <a:buNone/>
              <a:defRPr>
                <a:latin typeface="Helvetica Light"/>
                <a:ea typeface="Helvetica Light"/>
                <a:cs typeface="Helvetica Light"/>
                <a:sym typeface="Helvetica Light"/>
              </a:defRPr>
            </a:lvl3pPr>
            <a:lvl4pPr marL="0" indent="685800" algn="ctr">
              <a:spcBef>
                <a:spcPts val="0"/>
              </a:spcBef>
              <a:buSzTx/>
              <a:buNone/>
              <a:defRPr>
                <a:latin typeface="Helvetica Light"/>
                <a:ea typeface="Helvetica Light"/>
                <a:cs typeface="Helvetica Light"/>
                <a:sym typeface="Helvetica Light"/>
              </a:defRPr>
            </a:lvl4pPr>
            <a:lvl5pPr marL="0" indent="914400" algn="ctr">
              <a:spcBef>
                <a:spcPts val="0"/>
              </a:spcBef>
              <a:buSzTx/>
              <a:buNone/>
              <a:defRPr>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78" name="Title Text"/>
          <p:cNvSpPr txBox="1"/>
          <p:nvPr>
            <p:ph type="title"/>
          </p:nvPr>
        </p:nvSpPr>
        <p:spPr>
          <a:xfrm>
            <a:off x="1270000" y="3225800"/>
            <a:ext cx="10464800" cy="3302000"/>
          </a:xfrm>
          <a:prstGeom prst="rect">
            <a:avLst/>
          </a:prstGeom>
        </p:spPr>
        <p:txBody>
          <a:bodyPr/>
          <a:lstStyle>
            <a:lvl1pPr>
              <a:defRPr sz="10000">
                <a:latin typeface="Yanone Kaffeesatz"/>
                <a:ea typeface="Yanone Kaffeesatz"/>
                <a:cs typeface="Yanone Kaffeesatz"/>
                <a:sym typeface="Yanone Kaffeesatz"/>
              </a:defRPr>
            </a:lvl1pPr>
          </a:lstStyle>
          <a:p>
            <a:pPr/>
            <a:r>
              <a:t>Title Text</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hyperlink" Target="https://leanpub.com/mobprogramming" TargetMode="External"/><Relationship Id="rId4" Type="http://schemas.openxmlformats.org/officeDocument/2006/relationships/image" Target="../media/image14.png"/><Relationship Id="rId5" Type="http://schemas.openxmlformats.org/officeDocument/2006/relationships/image" Target="../media/image15.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jpe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1.jpeg"/><Relationship Id="rId4" Type="http://schemas.openxmlformats.org/officeDocument/2006/relationships/image" Target="../media/image4.tif"/></Relationships>

</file>

<file path=ppt/slides/_rels/slide1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38.jpe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39.jpe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 Id="rId3" Type="http://schemas.openxmlformats.org/officeDocument/2006/relationships/image" Target="../media/image17.png"/><Relationship Id="rId4" Type="http://schemas.openxmlformats.org/officeDocument/2006/relationships/hyperlink" Target="mailto:deejaygraham@icloud.com" TargetMode="External"/><Relationship Id="rId5" Type="http://schemas.openxmlformats.org/officeDocument/2006/relationships/hyperlink" Target="http://deejaygraham.github.io" TargetMode="Externa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9.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0.jpeg"/><Relationship Id="rId4" Type="http://schemas.openxmlformats.org/officeDocument/2006/relationships/image" Target="../media/image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1.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2.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3.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4.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4.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eg"/><Relationship Id="rId4" Type="http://schemas.openxmlformats.org/officeDocument/2006/relationships/image" Target="../media/image2.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5.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6.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7.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7.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8.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9.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20.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2.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3.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4.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26.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27.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17.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28.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29.jpeg"/></Relationships>

</file>

<file path=ppt/slides/_rels/slide7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30.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2.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31.jpeg"/></Relationships>

</file>

<file path=ppt/slides/_rels/slide7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8.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9.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1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11.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3.tif"/></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33.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eg"/></Relationships>

</file>

<file path=ppt/slides/_rels/slide9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 Id="rId3" Type="http://schemas.openxmlformats.org/officeDocument/2006/relationships/image" Target="../media/image35.jpeg"/><Relationship Id="rId4" Type="http://schemas.openxmlformats.org/officeDocument/2006/relationships/hyperlink" Target="http://LateRooms.com" TargetMode="External"/><Relationship Id="rId5" Type="http://schemas.openxmlformats.org/officeDocument/2006/relationships/hyperlink" Target="http://pluralsight.com" TargetMode="External"/><Relationship Id="rId6" Type="http://schemas.openxmlformats.org/officeDocument/2006/relationships/hyperlink" Target="http://gov.uk" TargetMode="Externa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hyperlink" Target="http://mobprogramming.org" TargetMode="External"/><Relationship Id="rId4" Type="http://schemas.openxmlformats.org/officeDocument/2006/relationships/hyperlink" Target="https://www.industriallogic.com" TargetMode="External"/><Relationship Id="rId5" Type="http://schemas.openxmlformats.org/officeDocument/2006/relationships/hyperlink" Target="http://www.chrislucian.com/" TargetMode="External"/><Relationship Id="rId6" Type="http://schemas.openxmlformats.org/officeDocument/2006/relationships/hyperlink" Target="https://github.com/dillonkearns/mobster" TargetMode="External"/><Relationship Id="rId7" Type="http://schemas.openxmlformats.org/officeDocument/2006/relationships/hyperlink" Target="https://llewellynfalco.blogspot.co.uk/" TargetMode="External"/><Relationship Id="rId8" Type="http://schemas.openxmlformats.org/officeDocument/2006/relationships/hyperlink" Target="https://hbr.org/2013/12/the-three-pillars-of-a-teaming-culture"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Married…"/>
          <p:cNvSpPr txBox="1"/>
          <p:nvPr>
            <p:ph type="ctrTitle"/>
          </p:nvPr>
        </p:nvSpPr>
        <p:spPr>
          <a:xfrm>
            <a:off x="1270000" y="470946"/>
            <a:ext cx="10464800" cy="8811708"/>
          </a:xfrm>
          <a:prstGeom prst="rect">
            <a:avLst/>
          </a:prstGeom>
        </p:spPr>
        <p:txBody>
          <a:bodyPr/>
          <a:lstStyle/>
          <a:p>
            <a:pPr defTabSz="508254">
              <a:defRPr sz="17400">
                <a:latin typeface="Yanone Kaffeesatz"/>
                <a:ea typeface="Yanone Kaffeesatz"/>
                <a:cs typeface="Yanone Kaffeesatz"/>
                <a:sym typeface="Yanone Kaffeesatz"/>
              </a:defRPr>
            </a:pPr>
            <a:r>
              <a:t>Married </a:t>
            </a:r>
          </a:p>
          <a:p>
            <a:pPr defTabSz="508254">
              <a:defRPr sz="17400">
                <a:latin typeface="Yanone Kaffeesatz"/>
                <a:ea typeface="Yanone Kaffeesatz"/>
                <a:cs typeface="Yanone Kaffeesatz"/>
                <a:sym typeface="Yanone Kaffeesatz"/>
              </a:defRPr>
            </a:pPr>
            <a:r>
              <a:t>to the Mob</a:t>
            </a:r>
          </a:p>
          <a:p>
            <a:pPr defTabSz="508254">
              <a:defRPr sz="17400">
                <a:solidFill>
                  <a:srgbClr val="7A7A7A"/>
                </a:solidFill>
                <a:latin typeface="Yanone Kaffeesatz"/>
                <a:ea typeface="Yanone Kaffeesatz"/>
                <a:cs typeface="Yanone Kaffeesatz"/>
                <a:sym typeface="Yanone Kaffeesatz"/>
              </a:defRPr>
            </a:pPr>
            <a:r>
              <a:t>(programming)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90% done"/>
          <p:cNvSpPr txBox="1"/>
          <p:nvPr>
            <p:ph type="ctrTitle"/>
          </p:nvPr>
        </p:nvSpPr>
        <p:spPr>
          <a:xfrm>
            <a:off x="1269999" y="900876"/>
            <a:ext cx="11137733" cy="7951848"/>
          </a:xfrm>
          <a:prstGeom prst="rect">
            <a:avLst/>
          </a:prstGeom>
        </p:spPr>
        <p:txBody>
          <a:bodyPr/>
          <a:lstStyle/>
          <a:p>
            <a:pPr>
              <a:defRPr sz="20000">
                <a:latin typeface="Yanone Kaffeesatz"/>
                <a:ea typeface="Yanone Kaffeesatz"/>
                <a:cs typeface="Yanone Kaffeesatz"/>
                <a:sym typeface="Yanone Kaffeesatz"/>
              </a:defRPr>
            </a:pPr>
            <a:r>
              <a:rPr>
                <a:solidFill>
                  <a:srgbClr val="7A7A7A"/>
                </a:solidFill>
              </a:rPr>
              <a:t>90% </a:t>
            </a:r>
            <a:r>
              <a:t>done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https://leanpub.com/mobprogramming"/>
          <p:cNvSpPr txBox="1"/>
          <p:nvPr/>
        </p:nvSpPr>
        <p:spPr>
          <a:xfrm>
            <a:off x="2379228" y="8547380"/>
            <a:ext cx="8612735"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700"/>
              </a:lnSpc>
              <a:defRPr sz="3600" u="sng">
                <a:hlinkClick r:id="rId3" invalidUrl="" action="" tgtFrame="" tooltip="" history="1" highlightClick="0" endSnd="0"/>
              </a:defRPr>
            </a:lvl1pPr>
          </a:lstStyle>
          <a:p>
            <a:pPr>
              <a:defRPr u="none"/>
            </a:pPr>
            <a:r>
              <a:rPr u="sng">
                <a:hlinkClick r:id="rId3" invalidUrl="" action="" tgtFrame="" tooltip="" history="1" highlightClick="0" endSnd="0"/>
              </a:rPr>
              <a:t>https://leanpub.com/mobprogramming</a:t>
            </a:r>
          </a:p>
        </p:txBody>
      </p:sp>
      <p:pic>
        <p:nvPicPr>
          <p:cNvPr id="550" name="zuill - mob bookhero.png" descr="zuill - mob bookhero.png"/>
          <p:cNvPicPr>
            <a:picLocks noChangeAspect="1"/>
          </p:cNvPicPr>
          <p:nvPr/>
        </p:nvPicPr>
        <p:blipFill>
          <a:blip r:embed="rId4">
            <a:extLst/>
          </a:blip>
          <a:stretch>
            <a:fillRect/>
          </a:stretch>
        </p:blipFill>
        <p:spPr>
          <a:xfrm>
            <a:off x="1619603" y="1638272"/>
            <a:ext cx="4342161" cy="6477056"/>
          </a:xfrm>
          <a:prstGeom prst="rect">
            <a:avLst/>
          </a:prstGeom>
          <a:ln w="12700">
            <a:miter lim="400000"/>
          </a:ln>
        </p:spPr>
      </p:pic>
      <p:pic>
        <p:nvPicPr>
          <p:cNvPr id="551" name="llwellyn-mobbook.png" descr="llwellyn-mobbook.png"/>
          <p:cNvPicPr>
            <a:picLocks noChangeAspect="1"/>
          </p:cNvPicPr>
          <p:nvPr/>
        </p:nvPicPr>
        <p:blipFill>
          <a:blip r:embed="rId5">
            <a:extLst/>
          </a:blip>
          <a:stretch>
            <a:fillRect/>
          </a:stretch>
        </p:blipFill>
        <p:spPr>
          <a:xfrm>
            <a:off x="7545571" y="1638272"/>
            <a:ext cx="4002300" cy="6477056"/>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https://leanpub.com/codingdojohandbook"/>
          <p:cNvSpPr txBox="1"/>
          <p:nvPr/>
        </p:nvSpPr>
        <p:spPr>
          <a:xfrm>
            <a:off x="1835302" y="8693430"/>
            <a:ext cx="9334196"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https://leanpub.com/codingdojohandbook</a:t>
            </a:r>
          </a:p>
        </p:txBody>
      </p:sp>
      <p:pic>
        <p:nvPicPr>
          <p:cNvPr id="556" name="emily-bache-dojo.jpeg" descr="emily-bache-dojo.jpeg"/>
          <p:cNvPicPr>
            <a:picLocks noChangeAspect="1"/>
          </p:cNvPicPr>
          <p:nvPr/>
        </p:nvPicPr>
        <p:blipFill>
          <a:blip r:embed="rId2">
            <a:extLst/>
          </a:blip>
          <a:stretch>
            <a:fillRect/>
          </a:stretch>
        </p:blipFill>
        <p:spPr>
          <a:xfrm>
            <a:off x="3552693" y="572650"/>
            <a:ext cx="5899414" cy="7885550"/>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Title"/>
          <p:cNvSpPr txBox="1"/>
          <p:nvPr>
            <p:ph type="title"/>
          </p:nvPr>
        </p:nvSpPr>
        <p:spPr>
          <a:prstGeom prst="rect">
            <a:avLst/>
          </a:prstGeom>
        </p:spPr>
        <p:txBody>
          <a:bodyPr/>
          <a:lstStyle/>
          <a:p>
            <a:pPr/>
          </a:p>
        </p:txBody>
      </p:sp>
      <p:sp>
        <p:nvSpPr>
          <p:cNvPr id="559" name="Body"/>
          <p:cNvSpPr txBox="1"/>
          <p:nvPr>
            <p:ph type="body" sz="quarter" idx="1"/>
          </p:nvPr>
        </p:nvSpPr>
        <p:spPr>
          <a:prstGeom prst="rect">
            <a:avLst/>
          </a:prstGeom>
        </p:spPr>
        <p:txBody>
          <a:bodyPr/>
          <a:lstStyle/>
          <a:p>
            <a:pPr/>
          </a:p>
        </p:txBody>
      </p:sp>
      <p:pic>
        <p:nvPicPr>
          <p:cNvPr id="560" name="Screen Shot 2017-10-04 at 23.01.24.png" descr="Screen Shot 2017-10-04 at 23.01.24.png"/>
          <p:cNvPicPr>
            <a:picLocks noChangeAspect="1"/>
          </p:cNvPicPr>
          <p:nvPr/>
        </p:nvPicPr>
        <p:blipFill>
          <a:blip r:embed="rId2">
            <a:extLst/>
          </a:blip>
          <a:stretch>
            <a:fillRect/>
          </a:stretch>
        </p:blipFill>
        <p:spPr>
          <a:xfrm>
            <a:off x="133350" y="1403350"/>
            <a:ext cx="12738100" cy="6946900"/>
          </a:xfrm>
          <a:prstGeom prst="rect">
            <a:avLst/>
          </a:prstGeom>
          <a:ln w="12700">
            <a:miter lim="400000"/>
          </a:ln>
        </p:spPr>
      </p:pic>
      <p:sp>
        <p:nvSpPr>
          <p:cNvPr id="561" name="https://github.com/willemlarsen/mobprogrammingrpg"/>
          <p:cNvSpPr txBox="1"/>
          <p:nvPr/>
        </p:nvSpPr>
        <p:spPr>
          <a:xfrm>
            <a:off x="554913" y="8566430"/>
            <a:ext cx="11894973"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https://github.com/willemlarsen/mobprogrammingrpg</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Problem Solving"/>
          <p:cNvSpPr txBox="1"/>
          <p:nvPr>
            <p:ph type="title"/>
          </p:nvPr>
        </p:nvSpPr>
        <p:spPr>
          <a:prstGeom prst="rect">
            <a:avLst/>
          </a:prstGeom>
        </p:spPr>
        <p:txBody>
          <a:bodyPr/>
          <a:lstStyle/>
          <a:p>
            <a:pPr/>
            <a:r>
              <a:t>Problem Solving</a:t>
            </a:r>
          </a:p>
        </p:txBody>
      </p:sp>
      <p:sp>
        <p:nvSpPr>
          <p:cNvPr id="564" name="Bray, R. M., Kerr, N. L., &amp; Atkin, R. S. (1978). &quot;Effects of group size, problem difficulty, and sex on group performance and member reactions.&quot; Journal of Personality and Social Psychology, 36, 1224-1240."/>
          <p:cNvSpPr txBox="1"/>
          <p:nvPr>
            <p:ph type="body" idx="1"/>
          </p:nvPr>
        </p:nvSpPr>
        <p:spPr>
          <a:xfrm>
            <a:off x="952500" y="2915245"/>
            <a:ext cx="11099800" cy="5492996"/>
          </a:xfrm>
          <a:prstGeom prst="rect">
            <a:avLst/>
          </a:prstGeom>
        </p:spPr>
        <p:txBody>
          <a:bodyPr/>
          <a:lstStyle>
            <a:lvl1pPr marL="0" indent="0">
              <a:buSzTx/>
              <a:buNone/>
              <a:defRPr sz="6000"/>
            </a:lvl1pPr>
          </a:lstStyle>
          <a:p>
            <a:pPr/>
            <a:r>
              <a:t>Bray, R. M., Kerr, N. L., &amp; Atkin, R. S. (1978). "Effects of group size, problem difficulty, and sex on group performance and member reactions." Journal of Personality and Social Psychology, 36, 1224-1240.</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What can you take away?"/>
          <p:cNvSpPr txBox="1"/>
          <p:nvPr>
            <p:ph type="ctrTitle"/>
          </p:nvPr>
        </p:nvSpPr>
        <p:spPr>
          <a:xfrm>
            <a:off x="1270000" y="1652660"/>
            <a:ext cx="10464800" cy="6448280"/>
          </a:xfrm>
          <a:prstGeom prst="rect">
            <a:avLst/>
          </a:prstGeom>
        </p:spPr>
        <p:txBody>
          <a:bodyPr/>
          <a:lstStyle/>
          <a:p>
            <a:pPr defTabSz="572516">
              <a:defRPr sz="19600">
                <a:latin typeface="Yanone Kaffeesatz"/>
                <a:ea typeface="Yanone Kaffeesatz"/>
                <a:cs typeface="Yanone Kaffeesatz"/>
                <a:sym typeface="Yanone Kaffeesatz"/>
              </a:defRPr>
            </a:pPr>
            <a:r>
              <a:rPr>
                <a:solidFill>
                  <a:srgbClr val="919191"/>
                </a:solidFill>
              </a:rPr>
              <a:t>What can you</a:t>
            </a:r>
            <a:r>
              <a:t> take away?</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8" name="flashmob.jpg" descr="flashmob.jpg"/>
          <p:cNvPicPr>
            <a:picLocks noChangeAspect="1"/>
          </p:cNvPicPr>
          <p:nvPr/>
        </p:nvPicPr>
        <p:blipFill>
          <a:blip r:embed="rId2">
            <a:alphaModFix amt="30064"/>
            <a:extLst/>
          </a:blip>
          <a:stretch>
            <a:fillRect/>
          </a:stretch>
        </p:blipFill>
        <p:spPr>
          <a:xfrm>
            <a:off x="-2202813" y="-19884"/>
            <a:ext cx="17410428" cy="9793368"/>
          </a:xfrm>
          <a:prstGeom prst="rect">
            <a:avLst/>
          </a:prstGeom>
          <a:ln w="12700">
            <a:miter lim="400000"/>
          </a:ln>
        </p:spPr>
      </p:pic>
      <p:sp>
        <p:nvSpPr>
          <p:cNvPr id="569" name="Experiment and discover what works for you…"/>
          <p:cNvSpPr txBox="1"/>
          <p:nvPr>
            <p:ph type="body" idx="1"/>
          </p:nvPr>
        </p:nvSpPr>
        <p:spPr>
          <a:xfrm>
            <a:off x="952500" y="-70929"/>
            <a:ext cx="11502232" cy="9753601"/>
          </a:xfrm>
          <a:prstGeom prst="rect">
            <a:avLst/>
          </a:prstGeom>
        </p:spPr>
        <p:txBody>
          <a:bodyPr/>
          <a:lstStyle/>
          <a:p>
            <a:pPr marL="377824" indent="-377824" defTabSz="496570">
              <a:spcBef>
                <a:spcPts val="3500"/>
              </a:spcBef>
              <a:defRPr sz="8500"/>
            </a:pPr>
            <a:r>
              <a:t>Experiment and discover what works for you</a:t>
            </a:r>
          </a:p>
          <a:p>
            <a:pPr marL="377824" indent="-377824" defTabSz="496570">
              <a:spcBef>
                <a:spcPts val="3500"/>
              </a:spcBef>
              <a:defRPr sz="8500"/>
            </a:pPr>
            <a:r>
              <a:t>Expect to evolve</a:t>
            </a:r>
          </a:p>
          <a:p>
            <a:pPr marL="377824" indent="-377824" defTabSz="496570">
              <a:spcBef>
                <a:spcPts val="3500"/>
              </a:spcBef>
              <a:defRPr sz="8500"/>
            </a:pPr>
            <a:r>
              <a:t>Culture change is hard</a:t>
            </a:r>
          </a:p>
          <a:p>
            <a:pPr marL="377824" indent="-377824" defTabSz="496570">
              <a:spcBef>
                <a:spcPts val="3500"/>
              </a:spcBef>
              <a:defRPr sz="8500"/>
            </a:pPr>
            <a:r>
              <a:t>Flash Mob?</a:t>
            </a:r>
          </a:p>
          <a:p>
            <a:pPr marL="377824" indent="-377824" defTabSz="496570">
              <a:spcBef>
                <a:spcPts val="3500"/>
              </a:spcBef>
              <a:defRPr sz="8500"/>
            </a:pPr>
            <a:r>
              <a:t>If nothing else…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1" name="pear.jpg" descr="pear.jpg"/>
          <p:cNvPicPr>
            <a:picLocks noChangeAspect="1"/>
          </p:cNvPicPr>
          <p:nvPr/>
        </p:nvPicPr>
        <p:blipFill>
          <a:blip r:embed="rId2">
            <a:extLst/>
          </a:blip>
          <a:stretch>
            <a:fillRect/>
          </a:stretch>
        </p:blipFill>
        <p:spPr>
          <a:xfrm>
            <a:off x="2551048" y="1913286"/>
            <a:ext cx="7902704" cy="5927028"/>
          </a:xfrm>
          <a:prstGeom prst="rect">
            <a:avLst/>
          </a:prstGeom>
          <a:ln w="12700">
            <a:miter lim="400000"/>
          </a:ln>
        </p:spPr>
      </p:pic>
      <p:sp>
        <p:nvSpPr>
          <p:cNvPr id="572" name="&lt;strong&gt;"/>
          <p:cNvSpPr txBox="1"/>
          <p:nvPr/>
        </p:nvSpPr>
        <p:spPr>
          <a:xfrm>
            <a:off x="1438706" y="1428749"/>
            <a:ext cx="271058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
        <p:nvSpPr>
          <p:cNvPr id="573" name="&lt;/strong&gt;"/>
          <p:cNvSpPr txBox="1"/>
          <p:nvPr/>
        </p:nvSpPr>
        <p:spPr>
          <a:xfrm>
            <a:off x="8271713" y="7804149"/>
            <a:ext cx="3065374"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5" name="What we noticed…"/>
          <p:cNvSpPr txBox="1"/>
          <p:nvPr>
            <p:ph type="title"/>
          </p:nvPr>
        </p:nvSpPr>
        <p:spPr>
          <a:prstGeom prst="rect">
            <a:avLst/>
          </a:prstGeom>
        </p:spPr>
        <p:txBody>
          <a:bodyPr/>
          <a:lstStyle/>
          <a:p>
            <a:pPr/>
            <a:r>
              <a:t>What we noticed…</a:t>
            </a:r>
          </a:p>
        </p:txBody>
      </p:sp>
      <p:sp>
        <p:nvSpPr>
          <p:cNvPr id="576" name="Code readability…"/>
          <p:cNvSpPr txBox="1"/>
          <p:nvPr>
            <p:ph type="body" idx="1"/>
          </p:nvPr>
        </p:nvSpPr>
        <p:spPr>
          <a:xfrm>
            <a:off x="952500" y="2597150"/>
            <a:ext cx="11099800" cy="6286500"/>
          </a:xfrm>
          <a:prstGeom prst="rect">
            <a:avLst/>
          </a:prstGeom>
        </p:spPr>
        <p:txBody>
          <a:bodyPr/>
          <a:lstStyle/>
          <a:p>
            <a:pPr marL="431164" indent="-431164" defTabSz="566674">
              <a:spcBef>
                <a:spcPts val="4000"/>
              </a:spcBef>
              <a:defRPr sz="3880"/>
            </a:pPr>
            <a:r>
              <a:t>Code readability </a:t>
            </a:r>
          </a:p>
          <a:p>
            <a:pPr marL="431164" indent="-431164" defTabSz="566674">
              <a:spcBef>
                <a:spcPts val="4000"/>
              </a:spcBef>
              <a:defRPr sz="3880"/>
            </a:pPr>
            <a:r>
              <a:t>Reduced Code Ambiguity</a:t>
            </a:r>
          </a:p>
          <a:p>
            <a:pPr marL="431164" indent="-431164" defTabSz="566674">
              <a:spcBef>
                <a:spcPts val="4000"/>
              </a:spcBef>
              <a:defRPr sz="3880"/>
            </a:pPr>
            <a:r>
              <a:t>Improved Understanding</a:t>
            </a:r>
          </a:p>
          <a:p>
            <a:pPr marL="431164" indent="-431164" defTabSz="566674">
              <a:spcBef>
                <a:spcPts val="4000"/>
              </a:spcBef>
              <a:defRPr sz="3880"/>
            </a:pPr>
            <a:r>
              <a:t>Testing was easier</a:t>
            </a:r>
          </a:p>
          <a:p>
            <a:pPr marL="431164" indent="-431164" defTabSz="566674">
              <a:spcBef>
                <a:spcPts val="4000"/>
              </a:spcBef>
              <a:defRPr sz="3880"/>
            </a:pPr>
            <a:r>
              <a:t>Hard to hide bad code or tests</a:t>
            </a:r>
          </a:p>
          <a:p>
            <a:pPr marL="431164" indent="-431164" defTabSz="566674">
              <a:spcBef>
                <a:spcPts val="4000"/>
              </a:spcBef>
              <a:defRPr sz="3880"/>
            </a:pPr>
            <a:r>
              <a:t>Reduced Truck Numbers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80" name="What we noticed…"/>
          <p:cNvSpPr txBox="1"/>
          <p:nvPr>
            <p:ph type="title"/>
          </p:nvPr>
        </p:nvSpPr>
        <p:spPr>
          <a:prstGeom prst="rect">
            <a:avLst/>
          </a:prstGeom>
        </p:spPr>
        <p:txBody>
          <a:bodyPr/>
          <a:lstStyle/>
          <a:p>
            <a:pPr/>
            <a:r>
              <a:t>What we noticed…</a:t>
            </a:r>
          </a:p>
        </p:txBody>
      </p:sp>
      <p:sp>
        <p:nvSpPr>
          <p:cNvPr id="581" name="Solo is faster (but not for full lifecycle)…"/>
          <p:cNvSpPr txBox="1"/>
          <p:nvPr>
            <p:ph type="body" idx="1"/>
          </p:nvPr>
        </p:nvSpPr>
        <p:spPr>
          <a:xfrm>
            <a:off x="952500" y="2597150"/>
            <a:ext cx="11099800" cy="6286500"/>
          </a:xfrm>
          <a:prstGeom prst="rect">
            <a:avLst/>
          </a:prstGeom>
        </p:spPr>
        <p:txBody>
          <a:bodyPr/>
          <a:lstStyle/>
          <a:p>
            <a:pPr marL="426719" indent="-426719" defTabSz="560831">
              <a:spcBef>
                <a:spcPts val="4000"/>
              </a:spcBef>
              <a:defRPr sz="5376"/>
            </a:pPr>
            <a:r>
              <a:t>Solo is faster (but not for full lifecycle)</a:t>
            </a:r>
          </a:p>
          <a:p>
            <a:pPr marL="426719" indent="-426719" defTabSz="560831">
              <a:spcBef>
                <a:spcPts val="4000"/>
              </a:spcBef>
              <a:defRPr sz="5376"/>
            </a:pPr>
            <a:r>
              <a:t>Quality is better</a:t>
            </a:r>
          </a:p>
          <a:p>
            <a:pPr marL="426719" indent="-426719" defTabSz="560831">
              <a:spcBef>
                <a:spcPts val="4000"/>
              </a:spcBef>
              <a:defRPr sz="5376"/>
            </a:pPr>
            <a:r>
              <a:t>“It’s </a:t>
            </a:r>
            <a:r>
              <a:rPr b="1"/>
              <a:t>our</a:t>
            </a:r>
            <a:r>
              <a:t> code”</a:t>
            </a:r>
          </a:p>
          <a:p>
            <a:pPr marL="426719" indent="-426719" defTabSz="560831">
              <a:spcBef>
                <a:spcPts val="4000"/>
              </a:spcBef>
              <a:defRPr sz="5376"/>
            </a:pPr>
            <a:r>
              <a:t>Completed tasks</a:t>
            </a:r>
          </a:p>
          <a:p>
            <a:pPr marL="426719" indent="-426719" defTabSz="560831">
              <a:spcBef>
                <a:spcPts val="4000"/>
              </a:spcBef>
              <a:defRPr sz="5376"/>
            </a:pPr>
            <a:r>
              <a:t>No standups necessary</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83" name="What we noticed…"/>
          <p:cNvSpPr txBox="1"/>
          <p:nvPr>
            <p:ph type="title"/>
          </p:nvPr>
        </p:nvSpPr>
        <p:spPr>
          <a:prstGeom prst="rect">
            <a:avLst/>
          </a:prstGeom>
        </p:spPr>
        <p:txBody>
          <a:bodyPr/>
          <a:lstStyle/>
          <a:p>
            <a:pPr/>
            <a:r>
              <a:t>What we noticed…</a:t>
            </a:r>
          </a:p>
        </p:txBody>
      </p:sp>
      <p:sp>
        <p:nvSpPr>
          <p:cNvPr id="584" name="Loud…"/>
          <p:cNvSpPr txBox="1"/>
          <p:nvPr>
            <p:ph type="body" idx="1"/>
          </p:nvPr>
        </p:nvSpPr>
        <p:spPr>
          <a:prstGeom prst="rect">
            <a:avLst/>
          </a:prstGeom>
        </p:spPr>
        <p:txBody>
          <a:bodyPr/>
          <a:lstStyle/>
          <a:p>
            <a:pPr marL="351155" indent="-351155" defTabSz="461518">
              <a:spcBef>
                <a:spcPts val="3300"/>
              </a:spcBef>
              <a:defRPr sz="4424"/>
            </a:pPr>
            <a:r>
              <a:t>Loud</a:t>
            </a:r>
          </a:p>
          <a:p>
            <a:pPr marL="351155" indent="-351155" defTabSz="461518">
              <a:spcBef>
                <a:spcPts val="3300"/>
              </a:spcBef>
              <a:defRPr sz="4424"/>
            </a:pPr>
            <a:r>
              <a:t>Communication is hard</a:t>
            </a:r>
          </a:p>
          <a:p>
            <a:pPr marL="351155" indent="-351155" defTabSz="461518">
              <a:spcBef>
                <a:spcPts val="3300"/>
              </a:spcBef>
              <a:defRPr sz="4424"/>
            </a:pPr>
            <a:r>
              <a:t>Productivity slow at start</a:t>
            </a:r>
          </a:p>
          <a:p>
            <a:pPr marL="351155" indent="-351155" defTabSz="461518">
              <a:spcBef>
                <a:spcPts val="3300"/>
              </a:spcBef>
              <a:defRPr sz="4424"/>
            </a:pPr>
            <a:r>
              <a:t>Scary coding and talking in front of others</a:t>
            </a:r>
          </a:p>
          <a:p>
            <a:pPr marL="351155" indent="-351155" defTabSz="461518">
              <a:spcBef>
                <a:spcPts val="3300"/>
              </a:spcBef>
              <a:defRPr sz="4424"/>
            </a:pPr>
            <a:r>
              <a:t>Slow performance is obvious</a:t>
            </a:r>
          </a:p>
          <a:p>
            <a:pPr marL="351155" indent="-351155" defTabSz="461518">
              <a:spcBef>
                <a:spcPts val="3300"/>
              </a:spcBef>
              <a:defRPr sz="4424"/>
            </a:pPr>
            <a:r>
              <a:t>Text Editor Wars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dev-rock-500x265.png" descr="dev-rock-500x265.png"/>
          <p:cNvPicPr>
            <a:picLocks noChangeAspect="1"/>
          </p:cNvPicPr>
          <p:nvPr/>
        </p:nvPicPr>
        <p:blipFill>
          <a:blip r:embed="rId3">
            <a:extLst/>
          </a:blip>
          <a:stretch>
            <a:fillRect/>
          </a:stretch>
        </p:blipFill>
        <p:spPr>
          <a:xfrm>
            <a:off x="3327400" y="3194050"/>
            <a:ext cx="6350000" cy="3365500"/>
          </a:xfrm>
          <a:prstGeom prst="rect">
            <a:avLst/>
          </a:prstGeom>
          <a:ln w="12700">
            <a:miter lim="400000"/>
          </a:ln>
        </p:spPr>
      </p:pic>
      <p:sp>
        <p:nvSpPr>
          <p:cNvPr id="152" name="PROCESS"/>
          <p:cNvSpPr txBox="1"/>
          <p:nvPr/>
        </p:nvSpPr>
        <p:spPr>
          <a:xfrm>
            <a:off x="2788975" y="1466163"/>
            <a:ext cx="7426850"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0">
                <a:latin typeface="Yanone Kaffeesatz"/>
                <a:ea typeface="Yanone Kaffeesatz"/>
                <a:cs typeface="Yanone Kaffeesatz"/>
                <a:sym typeface="Yanone Kaffeesatz"/>
              </a:defRPr>
            </a:lvl1pPr>
          </a:lstStyle>
          <a:p>
            <a:pPr/>
            <a:r>
              <a:t>PROCESS</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6" name="Image" descr="Image"/>
          <p:cNvPicPr>
            <a:picLocks noChangeAspect="1"/>
          </p:cNvPicPr>
          <p:nvPr>
            <p:ph type="pic" idx="13"/>
          </p:nvPr>
        </p:nvPicPr>
        <p:blipFill>
          <a:blip r:embed="rId3">
            <a:extLst/>
          </a:blip>
          <a:srcRect l="6372" t="0" r="6372" b="1915"/>
          <a:stretch>
            <a:fillRect/>
          </a:stretch>
        </p:blipFill>
        <p:spPr>
          <a:prstGeom prst="rect">
            <a:avLst/>
          </a:prstGeom>
        </p:spPr>
      </p:pic>
      <p:pic>
        <p:nvPicPr>
          <p:cNvPr id="587" name="Image" descr="Image"/>
          <p:cNvPicPr>
            <a:picLocks noChangeAspect="1"/>
          </p:cNvPicPr>
          <p:nvPr/>
        </p:nvPicPr>
        <p:blipFill>
          <a:blip r:embed="rId4">
            <a:extLst/>
          </a:blip>
          <a:stretch>
            <a:fillRect/>
          </a:stretch>
        </p:blipFill>
        <p:spPr>
          <a:xfrm>
            <a:off x="-2322604" y="-31702"/>
            <a:ext cx="17452453" cy="9817004"/>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1" name="one last thing.jpg" descr="one last thing.jpg"/>
          <p:cNvPicPr>
            <a:picLocks noChangeAspect="1"/>
          </p:cNvPicPr>
          <p:nvPr>
            <p:ph type="pic" idx="13"/>
          </p:nvPr>
        </p:nvPicPr>
        <p:blipFill>
          <a:blip r:embed="rId3">
            <a:extLst/>
          </a:blip>
          <a:srcRect l="4121" t="0" r="4121" b="0"/>
          <a:stretch>
            <a:fillRect/>
          </a:stretch>
        </p:blipFill>
        <p:spPr>
          <a:prstGeom prst="rect">
            <a:avLst/>
          </a:prstGeom>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5" name="woody-1.jpg" descr="woody-1.jpg"/>
          <p:cNvPicPr>
            <a:picLocks noChangeAspect="1"/>
          </p:cNvPicPr>
          <p:nvPr/>
        </p:nvPicPr>
        <p:blipFill>
          <a:blip r:embed="rId3">
            <a:extLst/>
          </a:blip>
          <a:stretch>
            <a:fillRect/>
          </a:stretch>
        </p:blipFill>
        <p:spPr>
          <a:xfrm>
            <a:off x="-2170332" y="-12240"/>
            <a:ext cx="17345464" cy="9778080"/>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9" name="DSC_0365.jpg" descr="DSC_0365.jpg"/>
          <p:cNvPicPr>
            <a:picLocks noChangeAspect="1"/>
          </p:cNvPicPr>
          <p:nvPr/>
        </p:nvPicPr>
        <p:blipFill>
          <a:blip r:embed="rId3">
            <a:alphaModFix amt="39507"/>
            <a:extLst/>
          </a:blip>
          <a:stretch>
            <a:fillRect/>
          </a:stretch>
        </p:blipFill>
        <p:spPr>
          <a:xfrm>
            <a:off x="-45669" y="-1368226"/>
            <a:ext cx="13096136" cy="12490052"/>
          </a:xfrm>
          <a:prstGeom prst="rect">
            <a:avLst/>
          </a:prstGeom>
          <a:ln w="12700">
            <a:miter lim="400000"/>
          </a:ln>
        </p:spPr>
      </p:pic>
      <p:sp>
        <p:nvSpPr>
          <p:cNvPr id="600" name="@deejaygraham…"/>
          <p:cNvSpPr txBox="1"/>
          <p:nvPr>
            <p:ph type="body" idx="1"/>
          </p:nvPr>
        </p:nvSpPr>
        <p:spPr>
          <a:xfrm>
            <a:off x="292378" y="514084"/>
            <a:ext cx="12563476" cy="7995057"/>
          </a:xfrm>
          <a:prstGeom prst="rect">
            <a:avLst/>
          </a:prstGeom>
        </p:spPr>
        <p:txBody>
          <a:bodyPr/>
          <a:lstStyle/>
          <a:p>
            <a:pPr marL="422275" indent="-422275" defTabSz="554990">
              <a:spcBef>
                <a:spcPts val="3900"/>
              </a:spcBef>
              <a:defRPr sz="11400">
                <a:solidFill>
                  <a:srgbClr val="FF0063"/>
                </a:solidFill>
              </a:defRPr>
            </a:pPr>
            <a:r>
              <a:t>@deejaygraham</a:t>
            </a:r>
          </a:p>
          <a:p>
            <a:pPr marL="422275" indent="-422275" defTabSz="554990">
              <a:spcBef>
                <a:spcPts val="3900"/>
              </a:spcBef>
              <a:defRPr sz="11400">
                <a:solidFill>
                  <a:srgbClr val="FF0063"/>
                </a:solidFill>
              </a:defRPr>
            </a:pPr>
            <a:r>
              <a:rPr u="sng">
                <a:hlinkClick r:id="rId4" invalidUrl="" action="" tgtFrame="" tooltip="" history="1" highlightClick="0" endSnd="0"/>
              </a:rPr>
              <a:t>deejaygraham@icloud.com</a:t>
            </a:r>
          </a:p>
          <a:p>
            <a:pPr marL="422275" indent="-422275" defTabSz="554990">
              <a:spcBef>
                <a:spcPts val="3900"/>
              </a:spcBef>
              <a:defRPr sz="11400">
                <a:solidFill>
                  <a:srgbClr val="FF0063"/>
                </a:solidFill>
              </a:defRPr>
            </a:pPr>
            <a:r>
              <a:rPr u="sng">
                <a:hlinkClick r:id="rId5" invalidUrl="" action="" tgtFrame="" tooltip="" history="1" highlightClick="0" endSnd="0"/>
              </a:rPr>
              <a:t>deejaygraham.github.io</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04" name="IanJohnson.jpg" descr="IanJohnson.jpg"/>
          <p:cNvPicPr>
            <a:picLocks noChangeAspect="1"/>
          </p:cNvPicPr>
          <p:nvPr>
            <p:ph type="pic" idx="13"/>
          </p:nvPr>
        </p:nvPicPr>
        <p:blipFill>
          <a:blip r:embed="rId2">
            <a:extLst/>
          </a:blip>
          <a:srcRect l="618" t="0" r="618" b="0"/>
          <a:stretch>
            <a:fillRect/>
          </a:stretch>
        </p:blipFill>
        <p:spPr>
          <a:prstGeom prst="rect">
            <a:avLst/>
          </a:prstGeom>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6" name="thatsallfolks.jpg" descr="thatsallfolks.jpg"/>
          <p:cNvPicPr>
            <a:picLocks noChangeAspect="1"/>
          </p:cNvPicPr>
          <p:nvPr>
            <p:ph type="pic" idx="13"/>
          </p:nvPr>
        </p:nvPicPr>
        <p:blipFill>
          <a:blip r:embed="rId2">
            <a:extLst/>
          </a:blip>
          <a:srcRect l="12500" t="0" r="12500" b="0"/>
          <a:stretch>
            <a:fillRect/>
          </a:stretch>
        </p:blipFill>
        <p:spPr>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KentBeck.jpg" descr="KentBeck.jpg"/>
          <p:cNvPicPr>
            <a:picLocks noChangeAspect="1"/>
          </p:cNvPicPr>
          <p:nvPr>
            <p:ph type="pic" idx="13"/>
          </p:nvPr>
        </p:nvPicPr>
        <p:blipFill>
          <a:blip r:embed="rId2">
            <a:extLst/>
          </a:blip>
          <a:srcRect l="1367" t="1994" r="1367" b="1994"/>
          <a:stretch>
            <a:fillRect/>
          </a:stretch>
        </p:blipFill>
        <p:spPr>
          <a:xfrm>
            <a:off x="2857599" y="367630"/>
            <a:ext cx="7289602" cy="9018340"/>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631"/>
        </a:solidFill>
      </p:bgPr>
    </p:bg>
    <p:spTree>
      <p:nvGrpSpPr>
        <p:cNvPr id="1" name=""/>
        <p:cNvGrpSpPr/>
        <p:nvPr/>
      </p:nvGrpSpPr>
      <p:grpSpPr>
        <a:xfrm>
          <a:off x="0" y="0"/>
          <a:ext cx="0" cy="0"/>
          <a:chOff x="0" y="0"/>
          <a:chExt cx="0" cy="0"/>
        </a:xfrm>
      </p:grpSpPr>
      <p:pic>
        <p:nvPicPr>
          <p:cNvPr id="158" name="jimi_hendrix_1967.jpg" descr="jimi_hendrix_1967.jpg"/>
          <p:cNvPicPr>
            <a:picLocks noChangeAspect="1"/>
          </p:cNvPicPr>
          <p:nvPr/>
        </p:nvPicPr>
        <p:blipFill>
          <a:blip r:embed="rId3">
            <a:extLst/>
          </a:blip>
          <a:stretch>
            <a:fillRect/>
          </a:stretch>
        </p:blipFill>
        <p:spPr>
          <a:xfrm>
            <a:off x="-219694" y="84244"/>
            <a:ext cx="13224494" cy="9747037"/>
          </a:xfrm>
          <a:prstGeom prst="rect">
            <a:avLst/>
          </a:prstGeom>
          <a:ln w="12700">
            <a:miter lim="400000"/>
          </a:ln>
        </p:spPr>
      </p:pic>
      <p:sp>
        <p:nvSpPr>
          <p:cNvPr id="159" name="are you…"/>
          <p:cNvSpPr txBox="1"/>
          <p:nvPr>
            <p:ph type="title"/>
          </p:nvPr>
        </p:nvSpPr>
        <p:spPr>
          <a:xfrm>
            <a:off x="283666" y="-45443"/>
            <a:ext cx="5885161" cy="5727999"/>
          </a:xfrm>
          <a:prstGeom prst="rect">
            <a:avLst/>
          </a:prstGeom>
        </p:spPr>
        <p:txBody>
          <a:bodyPr/>
          <a:lstStyle/>
          <a:p>
            <a:pPr defTabSz="537463">
              <a:defRPr sz="18400">
                <a:solidFill>
                  <a:srgbClr val="FF0063"/>
                </a:solidFill>
              </a:defRPr>
            </a:pPr>
            <a:r>
              <a:rPr>
                <a:solidFill>
                  <a:srgbClr val="7A7A7A"/>
                </a:solidFill>
              </a:rPr>
              <a:t>are you</a:t>
            </a:r>
            <a:endParaRPr>
              <a:solidFill>
                <a:srgbClr val="7A7A7A"/>
              </a:solidFill>
            </a:endParaRPr>
          </a:p>
          <a:p>
            <a:pPr defTabSz="537463">
              <a:defRPr sz="18400">
                <a:solidFill>
                  <a:srgbClr val="FF0063"/>
                </a:solidFill>
              </a:defRPr>
            </a:pPr>
            <a:r>
              <a:t>XP?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63" name="xp.jpg" descr="xp.jpg"/>
          <p:cNvPicPr>
            <a:picLocks noChangeAspect="1"/>
          </p:cNvPicPr>
          <p:nvPr/>
        </p:nvPicPr>
        <p:blipFill>
          <a:blip r:embed="rId2">
            <a:extLst/>
          </a:blip>
          <a:stretch>
            <a:fillRect/>
          </a:stretch>
        </p:blipFill>
        <p:spPr>
          <a:xfrm>
            <a:off x="663376" y="2271117"/>
            <a:ext cx="11678108" cy="521140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XP Engineering Practices"/>
          <p:cNvSpPr txBox="1"/>
          <p:nvPr>
            <p:ph type="title"/>
          </p:nvPr>
        </p:nvSpPr>
        <p:spPr>
          <a:prstGeom prst="rect">
            <a:avLst/>
          </a:prstGeom>
        </p:spPr>
        <p:txBody>
          <a:bodyPr/>
          <a:lstStyle/>
          <a:p>
            <a:pPr/>
            <a:r>
              <a:t>XP Engineering Practices</a:t>
            </a:r>
          </a:p>
        </p:txBody>
      </p:sp>
      <p:sp>
        <p:nvSpPr>
          <p:cNvPr id="166" name="Continuous Integration…"/>
          <p:cNvSpPr txBox="1"/>
          <p:nvPr>
            <p:ph type="body" sz="half" idx="1"/>
          </p:nvPr>
        </p:nvSpPr>
        <p:spPr>
          <a:xfrm>
            <a:off x="952500" y="2590800"/>
            <a:ext cx="5544245" cy="6286500"/>
          </a:xfrm>
          <a:prstGeom prst="rect">
            <a:avLst/>
          </a:prstGeom>
        </p:spPr>
        <p:txBody>
          <a:bodyPr/>
          <a:lstStyle/>
          <a:p>
            <a:pPr>
              <a:defRPr sz="6000"/>
            </a:pPr>
            <a:r>
              <a:t>Continuous Integration</a:t>
            </a:r>
          </a:p>
          <a:p>
            <a:pPr>
              <a:defRPr sz="6000"/>
            </a:pPr>
            <a:r>
              <a:t>Pair Programming</a:t>
            </a:r>
          </a:p>
          <a:p>
            <a:pPr>
              <a:defRPr sz="6000"/>
            </a:pPr>
            <a:r>
              <a:t>Test Driven Development</a:t>
            </a:r>
          </a:p>
        </p:txBody>
      </p:sp>
      <p:sp>
        <p:nvSpPr>
          <p:cNvPr id="167" name="Simple Design…"/>
          <p:cNvSpPr txBox="1"/>
          <p:nvPr/>
        </p:nvSpPr>
        <p:spPr>
          <a:xfrm>
            <a:off x="6464300" y="2590800"/>
            <a:ext cx="5544245"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500" indent="-444500" algn="l">
              <a:spcBef>
                <a:spcPts val="4200"/>
              </a:spcBef>
              <a:buSzPct val="145000"/>
              <a:buChar char="•"/>
              <a:defRPr b="0" sz="6000">
                <a:latin typeface="Yanone Kaffeesatz"/>
                <a:ea typeface="Yanone Kaffeesatz"/>
                <a:cs typeface="Yanone Kaffeesatz"/>
                <a:sym typeface="Yanone Kaffeesatz"/>
              </a:defRPr>
            </a:pPr>
            <a:r>
              <a:t>Simple Design </a:t>
            </a:r>
          </a:p>
          <a:p>
            <a:pPr marL="444500" indent="-444500" algn="l">
              <a:spcBef>
                <a:spcPts val="4200"/>
              </a:spcBef>
              <a:buSzPct val="145000"/>
              <a:buChar char="•"/>
              <a:defRPr b="0" sz="6000">
                <a:latin typeface="Yanone Kaffeesatz"/>
                <a:ea typeface="Yanone Kaffeesatz"/>
                <a:cs typeface="Yanone Kaffeesatz"/>
                <a:sym typeface="Yanone Kaffeesatz"/>
              </a:defRPr>
            </a:pPr>
            <a:r>
              <a:t>Refactoring</a:t>
            </a:r>
          </a:p>
          <a:p>
            <a:pPr marL="444500" indent="-444500" algn="l">
              <a:spcBef>
                <a:spcPts val="4200"/>
              </a:spcBef>
              <a:buSzPct val="145000"/>
              <a:buChar char="•"/>
              <a:defRPr b="0" sz="6000">
                <a:latin typeface="Yanone Kaffeesatz"/>
                <a:ea typeface="Yanone Kaffeesatz"/>
                <a:cs typeface="Yanone Kaffeesatz"/>
                <a:sym typeface="Yanone Kaffeesatz"/>
              </a:defRPr>
            </a:pPr>
            <a:r>
              <a:t>Collective Code Ownership</a:t>
            </a:r>
          </a:p>
          <a:p>
            <a:pPr marL="444500" indent="-444500" algn="l">
              <a:spcBef>
                <a:spcPts val="4200"/>
              </a:spcBef>
              <a:buSzPct val="145000"/>
              <a:buChar char="•"/>
              <a:defRPr b="0" sz="6000">
                <a:latin typeface="Yanone Kaffeesatz"/>
                <a:ea typeface="Yanone Kaffeesatz"/>
                <a:cs typeface="Yanone Kaffeesatz"/>
                <a:sym typeface="Yanone Kaffeesatz"/>
              </a:defRPr>
            </a:pPr>
            <a:r>
              <a:t>Sustainable Pace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locust-swarm.jpg" descr="locust-swarm.jpg"/>
          <p:cNvPicPr>
            <a:picLocks noChangeAspect="1"/>
          </p:cNvPicPr>
          <p:nvPr>
            <p:ph type="pic" idx="13"/>
          </p:nvPr>
        </p:nvPicPr>
        <p:blipFill>
          <a:blip r:embed="rId3">
            <a:alphaModFix amt="74981"/>
            <a:extLst/>
          </a:blip>
          <a:srcRect l="21230" t="0" r="21230" b="0"/>
          <a:stretch>
            <a:fillRect/>
          </a:stretch>
        </p:blipFill>
        <p:spPr>
          <a:prstGeom prst="rect">
            <a:avLst/>
          </a:prstGeom>
        </p:spPr>
      </p:pic>
      <p:sp>
        <p:nvSpPr>
          <p:cNvPr id="172" name="Swarming"/>
          <p:cNvSpPr txBox="1"/>
          <p:nvPr/>
        </p:nvSpPr>
        <p:spPr>
          <a:xfrm>
            <a:off x="1126223" y="1172470"/>
            <a:ext cx="10752354" cy="25318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0">
                <a:solidFill>
                  <a:srgbClr val="FF0063"/>
                </a:solidFill>
              </a:defRPr>
            </a:lvl1pPr>
          </a:lstStyle>
          <a:p>
            <a:pPr/>
            <a:r>
              <a:t>Swarming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close-up-connect-connection-1586951.jpg" descr="close-up-connect-connection-1586951.jpg"/>
          <p:cNvPicPr>
            <a:picLocks noChangeAspect="1"/>
          </p:cNvPicPr>
          <p:nvPr>
            <p:ph type="pic" idx="13"/>
          </p:nvPr>
        </p:nvPicPr>
        <p:blipFill>
          <a:blip r:embed="rId3">
            <a:extLst/>
          </a:blip>
          <a:srcRect l="5555" t="0" r="5555" b="0"/>
          <a:stretch>
            <a:fillRect/>
          </a:stretch>
        </p:blipFill>
        <p:spPr>
          <a:prstGeom prst="rect">
            <a:avLst/>
          </a:prstGeom>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dev-rock-500x265.png" descr="dev-rock-500x265.png"/>
          <p:cNvPicPr>
            <a:picLocks noChangeAspect="1"/>
          </p:cNvPicPr>
          <p:nvPr/>
        </p:nvPicPr>
        <p:blipFill>
          <a:blip r:embed="rId3">
            <a:extLst/>
          </a:blip>
          <a:stretch>
            <a:fillRect/>
          </a:stretch>
        </p:blipFill>
        <p:spPr>
          <a:xfrm>
            <a:off x="6706744" y="3794265"/>
            <a:ext cx="3803236" cy="2015715"/>
          </a:xfrm>
          <a:prstGeom prst="rect">
            <a:avLst/>
          </a:prstGeom>
          <a:ln w="12700">
            <a:miter lim="400000"/>
          </a:ln>
        </p:spPr>
      </p:pic>
      <p:pic>
        <p:nvPicPr>
          <p:cNvPr id="181" name="dev-rock-500x265.png" descr="dev-rock-500x265.png"/>
          <p:cNvPicPr>
            <a:picLocks noChangeAspect="1"/>
          </p:cNvPicPr>
          <p:nvPr/>
        </p:nvPicPr>
        <p:blipFill>
          <a:blip r:embed="rId3">
            <a:extLst/>
          </a:blip>
          <a:stretch>
            <a:fillRect/>
          </a:stretch>
        </p:blipFill>
        <p:spPr>
          <a:xfrm>
            <a:off x="2932304" y="3794265"/>
            <a:ext cx="3803236" cy="2015715"/>
          </a:xfrm>
          <a:prstGeom prst="rect">
            <a:avLst/>
          </a:prstGeom>
          <a:ln w="12700">
            <a:miter lim="400000"/>
          </a:ln>
        </p:spPr>
      </p:pic>
      <p:pic>
        <p:nvPicPr>
          <p:cNvPr id="182" name="dev-rock-500x265.png" descr="dev-rock-500x265.png"/>
          <p:cNvPicPr>
            <a:picLocks noChangeAspect="1"/>
          </p:cNvPicPr>
          <p:nvPr/>
        </p:nvPicPr>
        <p:blipFill>
          <a:blip r:embed="rId3">
            <a:extLst/>
          </a:blip>
          <a:stretch>
            <a:fillRect/>
          </a:stretch>
        </p:blipFill>
        <p:spPr>
          <a:xfrm>
            <a:off x="8623417" y="6375013"/>
            <a:ext cx="3803236" cy="2015715"/>
          </a:xfrm>
          <a:prstGeom prst="rect">
            <a:avLst/>
          </a:prstGeom>
          <a:ln w="12700">
            <a:miter lim="400000"/>
          </a:ln>
        </p:spPr>
      </p:pic>
      <p:pic>
        <p:nvPicPr>
          <p:cNvPr id="183" name="dev-rock-500x265.png" descr="dev-rock-500x265.png"/>
          <p:cNvPicPr>
            <a:picLocks noChangeAspect="1"/>
          </p:cNvPicPr>
          <p:nvPr/>
        </p:nvPicPr>
        <p:blipFill>
          <a:blip r:embed="rId3">
            <a:extLst/>
          </a:blip>
          <a:stretch>
            <a:fillRect/>
          </a:stretch>
        </p:blipFill>
        <p:spPr>
          <a:xfrm>
            <a:off x="8623417" y="691357"/>
            <a:ext cx="3803236" cy="2015716"/>
          </a:xfrm>
          <a:prstGeom prst="rect">
            <a:avLst/>
          </a:prstGeom>
          <a:ln w="12700">
            <a:miter lim="400000"/>
          </a:ln>
        </p:spPr>
      </p:pic>
      <p:pic>
        <p:nvPicPr>
          <p:cNvPr id="184" name="dev-rock-500x265.png" descr="dev-rock-500x265.png"/>
          <p:cNvPicPr>
            <a:picLocks noChangeAspect="1"/>
          </p:cNvPicPr>
          <p:nvPr/>
        </p:nvPicPr>
        <p:blipFill>
          <a:blip r:embed="rId3">
            <a:extLst/>
          </a:blip>
          <a:stretch>
            <a:fillRect/>
          </a:stretch>
        </p:blipFill>
        <p:spPr>
          <a:xfrm>
            <a:off x="784005" y="6375013"/>
            <a:ext cx="3803236" cy="2015715"/>
          </a:xfrm>
          <a:prstGeom prst="rect">
            <a:avLst/>
          </a:prstGeom>
          <a:ln w="12700">
            <a:miter lim="400000"/>
          </a:ln>
        </p:spPr>
      </p:pic>
      <p:pic>
        <p:nvPicPr>
          <p:cNvPr id="185" name="dev-rock-500x265.png" descr="dev-rock-500x265.png"/>
          <p:cNvPicPr>
            <a:picLocks noChangeAspect="1"/>
          </p:cNvPicPr>
          <p:nvPr/>
        </p:nvPicPr>
        <p:blipFill>
          <a:blip r:embed="rId3">
            <a:extLst/>
          </a:blip>
          <a:stretch>
            <a:fillRect/>
          </a:stretch>
        </p:blipFill>
        <p:spPr>
          <a:xfrm>
            <a:off x="784005" y="691357"/>
            <a:ext cx="3803236" cy="2015716"/>
          </a:xfrm>
          <a:prstGeom prst="rect">
            <a:avLst/>
          </a:prstGeom>
          <a:ln w="12700">
            <a:miter lim="400000"/>
          </a:ln>
        </p:spPr>
      </p:pic>
      <p:sp>
        <p:nvSpPr>
          <p:cNvPr id="186" name="C#"/>
          <p:cNvSpPr txBox="1"/>
          <p:nvPr/>
        </p:nvSpPr>
        <p:spPr>
          <a:xfrm>
            <a:off x="2430809" y="3020139"/>
            <a:ext cx="5096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t>
            </a:r>
          </a:p>
        </p:txBody>
      </p:sp>
      <p:sp>
        <p:nvSpPr>
          <p:cNvPr id="187" name="JSON"/>
          <p:cNvSpPr txBox="1"/>
          <p:nvPr/>
        </p:nvSpPr>
        <p:spPr>
          <a:xfrm>
            <a:off x="8136083" y="6135476"/>
            <a:ext cx="94457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JSON</a:t>
            </a:r>
          </a:p>
        </p:txBody>
      </p:sp>
      <p:sp>
        <p:nvSpPr>
          <p:cNvPr id="188" name="Test Script"/>
          <p:cNvSpPr txBox="1"/>
          <p:nvPr/>
        </p:nvSpPr>
        <p:spPr>
          <a:xfrm>
            <a:off x="9694607" y="3020139"/>
            <a:ext cx="166085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 Script</a:t>
            </a:r>
          </a:p>
        </p:txBody>
      </p:sp>
      <p:sp>
        <p:nvSpPr>
          <p:cNvPr id="189" name="DB Admin"/>
          <p:cNvSpPr txBox="1"/>
          <p:nvPr/>
        </p:nvSpPr>
        <p:spPr>
          <a:xfrm>
            <a:off x="4048909" y="6123046"/>
            <a:ext cx="15700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DB Admin</a:t>
            </a:r>
          </a:p>
        </p:txBody>
      </p:sp>
      <p:sp>
        <p:nvSpPr>
          <p:cNvPr id="190" name="HTML"/>
          <p:cNvSpPr txBox="1"/>
          <p:nvPr/>
        </p:nvSpPr>
        <p:spPr>
          <a:xfrm>
            <a:off x="2193827" y="8625757"/>
            <a:ext cx="98359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HTML</a:t>
            </a:r>
          </a:p>
        </p:txBody>
      </p:sp>
      <p:sp>
        <p:nvSpPr>
          <p:cNvPr id="191" name="Deploy Script"/>
          <p:cNvSpPr txBox="1"/>
          <p:nvPr/>
        </p:nvSpPr>
        <p:spPr>
          <a:xfrm>
            <a:off x="9488715" y="8625757"/>
            <a:ext cx="207264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Deploy Script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 Our Team"/>
          <p:cNvSpPr txBox="1"/>
          <p:nvPr>
            <p:ph type="body" idx="13"/>
          </p:nvPr>
        </p:nvSpPr>
        <p:spPr>
          <a:prstGeom prst="rect">
            <a:avLst/>
          </a:prstGeom>
        </p:spPr>
        <p:txBody>
          <a:bodyPr/>
          <a:lstStyle/>
          <a:p>
            <a:pPr/>
            <a:r>
              <a:t>– Our Team</a:t>
            </a:r>
          </a:p>
        </p:txBody>
      </p:sp>
      <p:sp>
        <p:nvSpPr>
          <p:cNvPr id="196" name="“Swarming … is the first time we’ve felt like a genuine team instead of individuals all working for the same manager.”"/>
          <p:cNvSpPr txBox="1"/>
          <p:nvPr>
            <p:ph type="body" idx="14"/>
          </p:nvPr>
        </p:nvSpPr>
        <p:spPr>
          <a:xfrm>
            <a:off x="1270000" y="711199"/>
            <a:ext cx="10464800" cy="7721601"/>
          </a:xfrm>
          <a:prstGeom prst="rect">
            <a:avLst/>
          </a:prstGeom>
        </p:spPr>
        <p:txBody>
          <a:bodyPr/>
          <a:lstStyle>
            <a:lvl1pPr>
              <a:defRPr sz="10000">
                <a:latin typeface="Yanone Kaffeesatz"/>
                <a:ea typeface="Yanone Kaffeesatz"/>
                <a:cs typeface="Yanone Kaffeesatz"/>
                <a:sym typeface="Yanone Kaffeesatz"/>
              </a:defRPr>
            </a:lvl1pPr>
          </a:lstStyle>
          <a:p>
            <a:pPr/>
            <a:r>
              <a:t>“Swarming … is the first time we’ve felt like a genuine team instead of individuals all working for the same manager.”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hey hi hello"/>
          <p:cNvSpPr txBox="1"/>
          <p:nvPr>
            <p:ph type="ctrTitle"/>
          </p:nvPr>
        </p:nvSpPr>
        <p:spPr>
          <a:xfrm>
            <a:off x="1270000" y="2283240"/>
            <a:ext cx="10464800" cy="3212877"/>
          </a:xfrm>
          <a:prstGeom prst="rect">
            <a:avLst/>
          </a:prstGeom>
        </p:spPr>
        <p:txBody>
          <a:bodyPr/>
          <a:lstStyle/>
          <a:p>
            <a:pPr>
              <a:defRPr sz="20000">
                <a:latin typeface="Yanone Kaffeesatz"/>
                <a:ea typeface="Yanone Kaffeesatz"/>
                <a:cs typeface="Yanone Kaffeesatz"/>
                <a:sym typeface="Yanone Kaffeesatz"/>
              </a:defRPr>
            </a:pPr>
            <a:r>
              <a:t>hey </a:t>
            </a:r>
            <a:r>
              <a:rPr>
                <a:solidFill>
                  <a:srgbClr val="7A7A7A"/>
                </a:solidFill>
              </a:rPr>
              <a:t>hi</a:t>
            </a:r>
            <a:r>
              <a:t> hello</a:t>
            </a:r>
          </a:p>
        </p:txBody>
      </p:sp>
      <p:sp>
        <p:nvSpPr>
          <p:cNvPr id="111" name="derek graham         @deejaygraham"/>
          <p:cNvSpPr txBox="1"/>
          <p:nvPr/>
        </p:nvSpPr>
        <p:spPr>
          <a:xfrm>
            <a:off x="1270000" y="7696200"/>
            <a:ext cx="10464800" cy="12330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286258">
              <a:defRPr b="0" sz="7350">
                <a:solidFill>
                  <a:srgbClr val="FF0063"/>
                </a:solidFill>
                <a:latin typeface="Yanone Kaffeesatz"/>
                <a:ea typeface="Yanone Kaffeesatz"/>
                <a:cs typeface="Yanone Kaffeesatz"/>
                <a:sym typeface="Yanone Kaffeesatz"/>
              </a:defRPr>
            </a:lvl1pPr>
          </a:lstStyle>
          <a:p>
            <a:pPr/>
            <a:r>
              <a:t>derek graham         @deejaygraham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egin {"/>
          <p:cNvSpPr txBox="1"/>
          <p:nvPr>
            <p:ph type="ctrTitle"/>
          </p:nvPr>
        </p:nvSpPr>
        <p:spPr>
          <a:xfrm>
            <a:off x="1269999" y="1425204"/>
            <a:ext cx="7445208" cy="6903192"/>
          </a:xfrm>
          <a:prstGeom prst="rect">
            <a:avLst/>
          </a:prstGeom>
        </p:spPr>
        <p:txBody>
          <a:bodyPr/>
          <a:lstStyle/>
          <a:p>
            <a:pPr>
              <a:defRPr sz="20000">
                <a:latin typeface="Yanone Kaffeesatz"/>
                <a:ea typeface="Yanone Kaffeesatz"/>
                <a:cs typeface="Yanone Kaffeesatz"/>
                <a:sym typeface="Yanone Kaffeesatz"/>
              </a:defRPr>
            </a:pPr>
            <a:r>
              <a:rPr>
                <a:solidFill>
                  <a:srgbClr val="7A7A7A"/>
                </a:solidFill>
              </a:rPr>
              <a:t>Begin </a:t>
            </a:r>
            <a:r>
              <a: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Woody-and-Chris-Mob.JPG" descr="Woody-and-Chris-Mob.JPG"/>
          <p:cNvPicPr>
            <a:picLocks noChangeAspect="1"/>
          </p:cNvPicPr>
          <p:nvPr>
            <p:ph type="pic" idx="13"/>
          </p:nvPr>
        </p:nvPicPr>
        <p:blipFill>
          <a:blip r:embed="rId3">
            <a:extLst/>
          </a:blip>
          <a:srcRect l="0" t="0" r="0" b="0"/>
          <a:stretch>
            <a:fillRect/>
          </a:stretch>
        </p:blipFill>
        <p:spPr>
          <a:prstGeom prst="rect">
            <a:avLst/>
          </a:prstGeom>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Woody Zuill"/>
          <p:cNvSpPr txBox="1"/>
          <p:nvPr>
            <p:ph type="body" idx="13"/>
          </p:nvPr>
        </p:nvSpPr>
        <p:spPr>
          <a:prstGeom prst="rect">
            <a:avLst/>
          </a:prstGeom>
        </p:spPr>
        <p:txBody>
          <a:bodyPr/>
          <a:lstStyle/>
          <a:p>
            <a:pPr/>
            <a:r>
              <a:t>–Woody Zuill</a:t>
            </a:r>
          </a:p>
        </p:txBody>
      </p:sp>
      <p:sp>
        <p:nvSpPr>
          <p:cNvPr id="209" name="“All the brilliant people, working on the same thing,…"/>
          <p:cNvSpPr txBox="1"/>
          <p:nvPr>
            <p:ph type="body" idx="14"/>
          </p:nvPr>
        </p:nvSpPr>
        <p:spPr>
          <a:xfrm>
            <a:off x="1270000" y="838200"/>
            <a:ext cx="10464800" cy="7467600"/>
          </a:xfrm>
          <a:prstGeom prst="rect">
            <a:avLst/>
          </a:prstGeom>
        </p:spPr>
        <p:txBody>
          <a:bodyPr/>
          <a:lstStyle/>
          <a:p>
            <a:pPr>
              <a:defRPr sz="9700"/>
            </a:pPr>
            <a:r>
              <a:t>“</a:t>
            </a:r>
            <a:r>
              <a:rPr b="1"/>
              <a:t>All</a:t>
            </a:r>
            <a:r>
              <a:t> the brilliant people, working on the </a:t>
            </a:r>
            <a:r>
              <a:rPr b="1"/>
              <a:t>same</a:t>
            </a:r>
            <a:r>
              <a:t> </a:t>
            </a:r>
            <a:r>
              <a:rPr b="1"/>
              <a:t>thing</a:t>
            </a:r>
            <a:r>
              <a:t>, </a:t>
            </a:r>
          </a:p>
          <a:p>
            <a:pPr>
              <a:defRPr sz="9700"/>
            </a:pPr>
            <a:r>
              <a:t>at the </a:t>
            </a:r>
            <a:r>
              <a:rPr b="1"/>
              <a:t>same</a:t>
            </a:r>
            <a:r>
              <a:t> </a:t>
            </a:r>
            <a:r>
              <a:rPr b="1"/>
              <a:t>time</a:t>
            </a:r>
            <a:r>
              <a:t>, </a:t>
            </a:r>
          </a:p>
          <a:p>
            <a:pPr>
              <a:defRPr sz="9700"/>
            </a:pPr>
            <a:r>
              <a:t>in the </a:t>
            </a:r>
            <a:r>
              <a:rPr b="1"/>
              <a:t>same</a:t>
            </a:r>
            <a:r>
              <a:t> </a:t>
            </a:r>
            <a:r>
              <a:rPr b="1"/>
              <a:t>space</a:t>
            </a:r>
            <a:r>
              <a:t>, </a:t>
            </a:r>
          </a:p>
          <a:p>
            <a:pPr>
              <a:defRPr sz="9700"/>
            </a:pPr>
            <a:r>
              <a:t>and at the same </a:t>
            </a:r>
            <a:r>
              <a:rPr b="1"/>
              <a:t>computer</a:t>
            </a: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631"/>
        </a:solidFill>
      </p:bgPr>
    </p:bg>
    <p:spTree>
      <p:nvGrpSpPr>
        <p:cNvPr id="1" name=""/>
        <p:cNvGrpSpPr/>
        <p:nvPr/>
      </p:nvGrpSpPr>
      <p:grpSpPr>
        <a:xfrm>
          <a:off x="0" y="0"/>
          <a:ext cx="0" cy="0"/>
          <a:chOff x="0" y="0"/>
          <a:chExt cx="0" cy="0"/>
        </a:xfrm>
      </p:grpSpPr>
      <p:sp>
        <p:nvSpPr>
          <p:cNvPr id="213" name="Mob = XP++"/>
          <p:cNvSpPr txBox="1"/>
          <p:nvPr>
            <p:ph type="title"/>
          </p:nvPr>
        </p:nvSpPr>
        <p:spPr>
          <a:xfrm>
            <a:off x="690066" y="716557"/>
            <a:ext cx="11624668" cy="8482411"/>
          </a:xfrm>
          <a:prstGeom prst="rect">
            <a:avLst/>
          </a:prstGeom>
        </p:spPr>
        <p:txBody>
          <a:bodyPr/>
          <a:lstStyle/>
          <a:p>
            <a:pPr>
              <a:defRPr sz="20000">
                <a:solidFill>
                  <a:srgbClr val="FF0063"/>
                </a:solidFill>
              </a:defRPr>
            </a:pPr>
            <a:r>
              <a:t>Mob </a:t>
            </a:r>
            <a:r>
              <a:rPr>
                <a:solidFill>
                  <a:srgbClr val="7A7A7A"/>
                </a:solidFill>
              </a:rPr>
              <a:t>=</a:t>
            </a:r>
            <a:r>
              <a:t> </a:t>
            </a:r>
            <a:r>
              <a:rPr>
                <a:solidFill>
                  <a:srgbClr val="7A7A7A"/>
                </a:solidFill>
              </a:rPr>
              <a:t>XP</a:t>
            </a: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Rachel Davies (Agile Coach)"/>
          <p:cNvSpPr txBox="1"/>
          <p:nvPr>
            <p:ph type="body" idx="13"/>
          </p:nvPr>
        </p:nvSpPr>
        <p:spPr>
          <a:prstGeom prst="rect">
            <a:avLst/>
          </a:prstGeom>
        </p:spPr>
        <p:txBody>
          <a:bodyPr/>
          <a:lstStyle/>
          <a:p>
            <a:pPr/>
            <a:r>
              <a:t>–Rachel Davies (Agile Coach)</a:t>
            </a:r>
          </a:p>
        </p:txBody>
      </p:sp>
      <p:sp>
        <p:nvSpPr>
          <p:cNvPr id="218" name="“ Mobbing would be in the XP book…"/>
          <p:cNvSpPr txBox="1"/>
          <p:nvPr>
            <p:ph type="body" idx="14"/>
          </p:nvPr>
        </p:nvSpPr>
        <p:spPr>
          <a:xfrm>
            <a:off x="815627" y="1435099"/>
            <a:ext cx="11373546" cy="6273801"/>
          </a:xfrm>
          <a:prstGeom prst="rect">
            <a:avLst/>
          </a:prstGeom>
        </p:spPr>
        <p:txBody>
          <a:bodyPr/>
          <a:lstStyle/>
          <a:p>
            <a:pPr/>
            <a:r>
              <a:t>“ Mobbing would be in the XP book </a:t>
            </a:r>
          </a:p>
          <a:p>
            <a:pPr/>
            <a:r>
              <a:rPr sz="11800"/>
              <a:t>(if they'd thought of it)</a:t>
            </a:r>
            <a:r>
              <a:t>”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222631"/>
        </a:solidFill>
      </p:bgPr>
    </p:bg>
    <p:spTree>
      <p:nvGrpSpPr>
        <p:cNvPr id="1" name=""/>
        <p:cNvGrpSpPr/>
        <p:nvPr/>
      </p:nvGrpSpPr>
      <p:grpSpPr>
        <a:xfrm>
          <a:off x="0" y="0"/>
          <a:ext cx="0" cy="0"/>
          <a:chOff x="0" y="0"/>
          <a:chExt cx="0" cy="0"/>
        </a:xfrm>
      </p:grpSpPr>
      <p:sp>
        <p:nvSpPr>
          <p:cNvPr id="222" name="Mob !="/>
          <p:cNvSpPr txBox="1"/>
          <p:nvPr>
            <p:ph type="title"/>
          </p:nvPr>
        </p:nvSpPr>
        <p:spPr>
          <a:xfrm>
            <a:off x="690066" y="716557"/>
            <a:ext cx="11624668" cy="8482411"/>
          </a:xfrm>
          <a:prstGeom prst="rect">
            <a:avLst/>
          </a:prstGeom>
        </p:spPr>
        <p:txBody>
          <a:bodyPr/>
          <a:lstStyle/>
          <a:p>
            <a:pPr algn="l">
              <a:defRPr sz="20000">
                <a:solidFill>
                  <a:srgbClr val="FF0063"/>
                </a:solidFill>
              </a:defRPr>
            </a:pPr>
            <a:r>
              <a:t>Mob </a:t>
            </a:r>
            <a:r>
              <a:rPr>
                <a:solidFill>
                  <a:srgbClr val="7A7A7A"/>
                </a:solidFill>
              </a:rPr>
              <a:t>!=</a:t>
            </a:r>
            <a:r>
              <a:t> </a:t>
            </a:r>
          </a:p>
        </p:txBody>
      </p:sp>
      <p:pic>
        <p:nvPicPr>
          <p:cNvPr id="223" name="dev-rock-500x265.png" descr="dev-rock-500x265.png"/>
          <p:cNvPicPr>
            <a:picLocks noChangeAspect="1"/>
          </p:cNvPicPr>
          <p:nvPr/>
        </p:nvPicPr>
        <p:blipFill>
          <a:blip r:embed="rId3">
            <a:extLst/>
          </a:blip>
          <a:stretch>
            <a:fillRect/>
          </a:stretch>
        </p:blipFill>
        <p:spPr>
          <a:xfrm>
            <a:off x="5797968" y="3194050"/>
            <a:ext cx="6350001" cy="3365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audience-blur-bokeh-976866.jpg" descr="audience-blur-bokeh-976866.jpg"/>
          <p:cNvPicPr>
            <a:picLocks noChangeAspect="1"/>
          </p:cNvPicPr>
          <p:nvPr>
            <p:ph type="pic" idx="13"/>
          </p:nvPr>
        </p:nvPicPr>
        <p:blipFill>
          <a:blip r:embed="rId3">
            <a:extLst/>
          </a:blip>
          <a:srcRect l="5555" t="0" r="5555" b="0"/>
          <a:stretch>
            <a:fillRect/>
          </a:stretch>
        </p:blipFill>
        <p:spPr>
          <a:prstGeom prst="rect">
            <a:avLst/>
          </a:prstGeom>
        </p:spPr>
      </p:pic>
      <p:sp>
        <p:nvSpPr>
          <p:cNvPr id="228" name="!Mob"/>
          <p:cNvSpPr txBox="1"/>
          <p:nvPr>
            <p:ph type="title" idx="4294967295"/>
          </p:nvPr>
        </p:nvSpPr>
        <p:spPr>
          <a:xfrm>
            <a:off x="8809010" y="6472971"/>
            <a:ext cx="4270209" cy="3446915"/>
          </a:xfrm>
          <a:prstGeom prst="rect">
            <a:avLst/>
          </a:prstGeom>
        </p:spPr>
        <p:txBody>
          <a:bodyPr/>
          <a:lstStyle/>
          <a:p>
            <a:pPr algn="l">
              <a:defRPr sz="20000">
                <a:solidFill>
                  <a:srgbClr val="FF0063"/>
                </a:solidFill>
                <a:latin typeface="Yanone Kaffeesatz"/>
                <a:ea typeface="Yanone Kaffeesatz"/>
                <a:cs typeface="Yanone Kaffeesatz"/>
                <a:sym typeface="Yanone Kaffeesatz"/>
              </a:defRPr>
            </a:pPr>
            <a:r>
              <a:rPr>
                <a:solidFill>
                  <a:srgbClr val="7A7A7A"/>
                </a:solidFill>
              </a:rPr>
              <a:t>!</a:t>
            </a:r>
            <a:r>
              <a:t>Mob </a:t>
            </a:r>
          </a:p>
        </p:txBody>
      </p:sp>
      <p:pic>
        <p:nvPicPr>
          <p:cNvPr id="229" name="dev-rock-500x265.png" descr="dev-rock-500x265.png"/>
          <p:cNvPicPr>
            <a:picLocks noChangeAspect="1"/>
          </p:cNvPicPr>
          <p:nvPr/>
        </p:nvPicPr>
        <p:blipFill>
          <a:blip r:embed="rId4">
            <a:extLst/>
          </a:blip>
          <a:stretch>
            <a:fillRect/>
          </a:stretch>
        </p:blipFill>
        <p:spPr>
          <a:xfrm>
            <a:off x="1387645" y="734446"/>
            <a:ext cx="6350001" cy="33655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33" name="hacker-typer.PNG" descr="hacker-typer.PNG"/>
          <p:cNvPicPr>
            <a:picLocks noChangeAspect="1"/>
          </p:cNvPicPr>
          <p:nvPr/>
        </p:nvPicPr>
        <p:blipFill>
          <a:blip r:embed="rId3">
            <a:alphaModFix amt="87486"/>
            <a:extLst/>
          </a:blip>
          <a:stretch>
            <a:fillRect/>
          </a:stretch>
        </p:blipFill>
        <p:spPr>
          <a:xfrm>
            <a:off x="-34596" y="-56422"/>
            <a:ext cx="19375035" cy="9866443"/>
          </a:xfrm>
          <a:prstGeom prst="rect">
            <a:avLst/>
          </a:prstGeom>
          <a:ln w="12700">
            <a:miter lim="400000"/>
          </a:ln>
        </p:spPr>
      </p:pic>
      <p:pic>
        <p:nvPicPr>
          <p:cNvPr id="234" name="dev-rock-500x265.png" descr="dev-rock-500x265.png"/>
          <p:cNvPicPr>
            <a:picLocks noChangeAspect="1"/>
          </p:cNvPicPr>
          <p:nvPr/>
        </p:nvPicPr>
        <p:blipFill>
          <a:blip r:embed="rId4">
            <a:extLst/>
          </a:blip>
          <a:stretch>
            <a:fillRect/>
          </a:stretch>
        </p:blipFill>
        <p:spPr>
          <a:xfrm>
            <a:off x="3327400" y="3194050"/>
            <a:ext cx="6350000" cy="33655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hello, Mob"/>
          <p:cNvSpPr txBox="1"/>
          <p:nvPr>
            <p:ph type="ctrTitle"/>
          </p:nvPr>
        </p:nvSpPr>
        <p:spPr>
          <a:xfrm>
            <a:off x="1270000" y="1825860"/>
            <a:ext cx="10464800" cy="6101880"/>
          </a:xfrm>
          <a:prstGeom prst="rect">
            <a:avLst/>
          </a:prstGeom>
        </p:spPr>
        <p:txBody>
          <a:bodyPr/>
          <a:lstStyle>
            <a:lvl1pPr>
              <a:defRPr sz="20000">
                <a:latin typeface="Yanone Kaffeesatz"/>
                <a:ea typeface="Yanone Kaffeesatz"/>
                <a:cs typeface="Yanone Kaffeesatz"/>
                <a:sym typeface="Yanone Kaffeesatz"/>
              </a:defRPr>
            </a:lvl1pPr>
          </a:lstStyle>
          <a:p>
            <a:pPr/>
            <a:r>
              <a:t>hello, Mob</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One set of Input Devices (keyboard and mouse)…"/>
          <p:cNvSpPr txBox="1"/>
          <p:nvPr>
            <p:ph type="body" idx="1"/>
          </p:nvPr>
        </p:nvSpPr>
        <p:spPr>
          <a:xfrm>
            <a:off x="952500" y="861253"/>
            <a:ext cx="11099800" cy="8031094"/>
          </a:xfrm>
          <a:prstGeom prst="rect">
            <a:avLst/>
          </a:prstGeom>
        </p:spPr>
        <p:txBody>
          <a:bodyPr/>
          <a:lstStyle/>
          <a:p>
            <a:pPr marL="382270" indent="-382270" defTabSz="502412">
              <a:spcBef>
                <a:spcPts val="3600"/>
              </a:spcBef>
              <a:defRPr sz="8600">
                <a:latin typeface="Yanone Kaffeesatz"/>
                <a:ea typeface="Yanone Kaffeesatz"/>
                <a:cs typeface="Yanone Kaffeesatz"/>
                <a:sym typeface="Yanone Kaffeesatz"/>
              </a:defRPr>
            </a:pPr>
            <a:r>
              <a:rPr b="1"/>
              <a:t>One</a:t>
            </a:r>
            <a:r>
              <a:t> set of Input Devices (keyboard and mouse)</a:t>
            </a:r>
          </a:p>
          <a:p>
            <a:pPr marL="382270" indent="-382270" defTabSz="502412">
              <a:spcBef>
                <a:spcPts val="3600"/>
              </a:spcBef>
              <a:defRPr sz="8600">
                <a:latin typeface="Yanone Kaffeesatz"/>
                <a:ea typeface="Yanone Kaffeesatz"/>
                <a:cs typeface="Yanone Kaffeesatz"/>
                <a:sym typeface="Yanone Kaffeesatz"/>
              </a:defRPr>
            </a:pPr>
            <a:r>
              <a:t>Everyone can </a:t>
            </a:r>
            <a:r>
              <a:rPr b="1"/>
              <a:t>see</a:t>
            </a:r>
            <a:r>
              <a:t> the</a:t>
            </a:r>
            <a:r>
              <a:rPr b="1"/>
              <a:t> code</a:t>
            </a:r>
          </a:p>
          <a:p>
            <a:pPr marL="382270" indent="-382270" defTabSz="502412">
              <a:spcBef>
                <a:spcPts val="3600"/>
              </a:spcBef>
              <a:defRPr sz="8600">
                <a:latin typeface="Yanone Kaffeesatz"/>
                <a:ea typeface="Yanone Kaffeesatz"/>
                <a:cs typeface="Yanone Kaffeesatz"/>
                <a:sym typeface="Yanone Kaffeesatz"/>
              </a:defRPr>
            </a:pPr>
            <a:r>
              <a:t>Everyone has a </a:t>
            </a:r>
            <a:r>
              <a:rPr b="1"/>
              <a:t>role</a:t>
            </a:r>
          </a:p>
          <a:p>
            <a:pPr marL="382270" indent="-382270" defTabSz="502412">
              <a:spcBef>
                <a:spcPts val="3600"/>
              </a:spcBef>
              <a:defRPr sz="8600">
                <a:latin typeface="Yanone Kaffeesatz"/>
                <a:ea typeface="Yanone Kaffeesatz"/>
                <a:cs typeface="Yanone Kaffeesatz"/>
                <a:sym typeface="Yanone Kaffeesatz"/>
              </a:defRPr>
            </a:pPr>
            <a:r>
              <a:t>Roles </a:t>
            </a:r>
            <a:r>
              <a:rPr b="1"/>
              <a:t>rotate</a:t>
            </a:r>
            <a:r>
              <a:t> over time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Image" descr="Image"/>
          <p:cNvPicPr>
            <a:picLocks noChangeAspect="1"/>
          </p:cNvPicPr>
          <p:nvPr>
            <p:ph type="pic" idx="13"/>
          </p:nvPr>
        </p:nvPicPr>
        <p:blipFill>
          <a:blip r:embed="rId3">
            <a:extLst/>
          </a:blip>
          <a:srcRect l="6372" t="0" r="6372" b="1915"/>
          <a:stretch>
            <a:fillRect/>
          </a:stretch>
        </p:blipFill>
        <p:spPr>
          <a:prstGeom prst="rect">
            <a:avLst/>
          </a:prstGeom>
        </p:spPr>
      </p:pic>
      <p:pic>
        <p:nvPicPr>
          <p:cNvPr id="116" name="sage-offices.png" descr="sage-offices.png"/>
          <p:cNvPicPr>
            <a:picLocks noChangeAspect="1"/>
          </p:cNvPicPr>
          <p:nvPr/>
        </p:nvPicPr>
        <p:blipFill>
          <a:blip r:embed="rId4">
            <a:extLst/>
          </a:blip>
          <a:stretch>
            <a:fillRect/>
          </a:stretch>
        </p:blipFill>
        <p:spPr>
          <a:xfrm>
            <a:off x="-1847175" y="3401"/>
            <a:ext cx="16699150" cy="9746798"/>
          </a:xfrm>
          <a:prstGeom prst="rect">
            <a:avLst/>
          </a:prstGeom>
          <a:ln w="12700">
            <a:miter lim="400000"/>
          </a:ln>
        </p:spPr>
      </p:pic>
      <p:pic>
        <p:nvPicPr>
          <p:cNvPr id="117" name="lgo_sage.png" descr="lgo_sage.png"/>
          <p:cNvPicPr>
            <a:picLocks noChangeAspect="1"/>
          </p:cNvPicPr>
          <p:nvPr/>
        </p:nvPicPr>
        <p:blipFill>
          <a:blip r:embed="rId5">
            <a:extLst/>
          </a:blip>
          <a:stretch>
            <a:fillRect/>
          </a:stretch>
        </p:blipFill>
        <p:spPr>
          <a:xfrm>
            <a:off x="5353050" y="6858000"/>
            <a:ext cx="2298700" cy="9652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Large Screen or HD Projector…"/>
          <p:cNvSpPr txBox="1"/>
          <p:nvPr>
            <p:ph type="body" idx="1"/>
          </p:nvPr>
        </p:nvSpPr>
        <p:spPr>
          <a:xfrm>
            <a:off x="952500" y="-25995"/>
            <a:ext cx="11997826" cy="9753601"/>
          </a:xfrm>
          <a:prstGeom prst="rect">
            <a:avLst/>
          </a:prstGeom>
        </p:spPr>
        <p:txBody>
          <a:bodyPr/>
          <a:lstStyle/>
          <a:p>
            <a:pPr marL="444500" indent="-444500">
              <a:defRPr sz="8300">
                <a:latin typeface="Yanone Kaffeesatz"/>
                <a:ea typeface="Yanone Kaffeesatz"/>
                <a:cs typeface="Yanone Kaffeesatz"/>
                <a:sym typeface="Yanone Kaffeesatz"/>
              </a:defRPr>
            </a:pPr>
            <a:r>
              <a:t>Large Screen or HD Projector</a:t>
            </a:r>
          </a:p>
          <a:p>
            <a:pPr marL="444500" indent="-444500">
              <a:defRPr sz="8300">
                <a:latin typeface="Yanone Kaffeesatz"/>
                <a:ea typeface="Yanone Kaffeesatz"/>
                <a:cs typeface="Yanone Kaffeesatz"/>
                <a:sym typeface="Yanone Kaffeesatz"/>
              </a:defRPr>
            </a:pPr>
            <a:r>
              <a:t>Keyboard &amp; Mouse</a:t>
            </a:r>
          </a:p>
          <a:p>
            <a:pPr marL="444500" indent="-444500">
              <a:defRPr sz="8300">
                <a:latin typeface="Yanone Kaffeesatz"/>
                <a:ea typeface="Yanone Kaffeesatz"/>
                <a:cs typeface="Yanone Kaffeesatz"/>
                <a:sym typeface="Yanone Kaffeesatz"/>
              </a:defRPr>
            </a:pPr>
            <a:r>
              <a:t>Timer</a:t>
            </a:r>
          </a:p>
          <a:p>
            <a:pPr marL="444500" indent="-444500">
              <a:defRPr sz="8300">
                <a:latin typeface="Yanone Kaffeesatz"/>
                <a:ea typeface="Yanone Kaffeesatz"/>
                <a:cs typeface="Yanone Kaffeesatz"/>
                <a:sym typeface="Yanone Kaffeesatz"/>
              </a:defRPr>
            </a:pPr>
            <a:r>
              <a:t>Whiteboard</a:t>
            </a:r>
          </a:p>
          <a:p>
            <a:pPr marL="444500" indent="-444500">
              <a:defRPr sz="8300">
                <a:latin typeface="Yanone Kaffeesatz"/>
                <a:ea typeface="Yanone Kaffeesatz"/>
                <a:cs typeface="Yanone Kaffeesatz"/>
                <a:sym typeface="Yanone Kaffeesatz"/>
              </a:defRPr>
            </a:pPr>
            <a:r>
              <a:t>A Problem</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0" name="4-6 people…"/>
          <p:cNvSpPr txBox="1"/>
          <p:nvPr>
            <p:ph type="body" idx="1"/>
          </p:nvPr>
        </p:nvSpPr>
        <p:spPr>
          <a:prstGeom prst="rect">
            <a:avLst/>
          </a:prstGeom>
        </p:spPr>
        <p:txBody>
          <a:bodyPr/>
          <a:lstStyle/>
          <a:p>
            <a:pPr marL="266700" indent="-266700" defTabSz="350520">
              <a:spcBef>
                <a:spcPts val="2500"/>
              </a:spcBef>
              <a:defRPr sz="6000">
                <a:latin typeface="Yanone Kaffeesatz"/>
                <a:ea typeface="Yanone Kaffeesatz"/>
                <a:cs typeface="Yanone Kaffeesatz"/>
                <a:sym typeface="Yanone Kaffeesatz"/>
              </a:defRPr>
            </a:pPr>
            <a:r>
              <a:t>4-6 people</a:t>
            </a:r>
          </a:p>
          <a:p>
            <a:pPr marL="266700" indent="-266700" defTabSz="350520">
              <a:spcBef>
                <a:spcPts val="2500"/>
              </a:spcBef>
              <a:defRPr sz="6000">
                <a:latin typeface="Yanone Kaffeesatz"/>
                <a:ea typeface="Yanone Kaffeesatz"/>
                <a:cs typeface="Yanone Kaffeesatz"/>
                <a:sym typeface="Yanone Kaffeesatz"/>
              </a:defRPr>
            </a:pPr>
            <a:r>
              <a:t>comfortable space</a:t>
            </a:r>
          </a:p>
          <a:p>
            <a:pPr marL="266700" indent="-266700" defTabSz="350520">
              <a:spcBef>
                <a:spcPts val="2500"/>
              </a:spcBef>
              <a:defRPr sz="6000">
                <a:latin typeface="Yanone Kaffeesatz"/>
                <a:ea typeface="Yanone Kaffeesatz"/>
                <a:cs typeface="Yanone Kaffeesatz"/>
                <a:sym typeface="Yanone Kaffeesatz"/>
              </a:defRPr>
            </a:pPr>
            <a:r>
              <a:t>let everyone speak</a:t>
            </a:r>
          </a:p>
          <a:p>
            <a:pPr marL="266700" indent="-266700" defTabSz="350520">
              <a:spcBef>
                <a:spcPts val="2500"/>
              </a:spcBef>
              <a:defRPr sz="6000">
                <a:latin typeface="Yanone Kaffeesatz"/>
                <a:ea typeface="Yanone Kaffeesatz"/>
                <a:cs typeface="Yanone Kaffeesatz"/>
                <a:sym typeface="Yanone Kaffeesatz"/>
              </a:defRPr>
            </a:pPr>
            <a:r>
              <a:t>take time to discuss</a:t>
            </a:r>
          </a:p>
          <a:p>
            <a:pPr marL="266700" indent="-266700" defTabSz="350520">
              <a:spcBef>
                <a:spcPts val="2500"/>
              </a:spcBef>
              <a:defRPr sz="6000">
                <a:latin typeface="Yanone Kaffeesatz"/>
                <a:ea typeface="Yanone Kaffeesatz"/>
                <a:cs typeface="Yanone Kaffeesatz"/>
                <a:sym typeface="Yanone Kaffeesatz"/>
              </a:defRPr>
            </a:pPr>
            <a:r>
              <a:t>2-3 times per week</a:t>
            </a:r>
          </a:p>
          <a:p>
            <a:pPr marL="266700" indent="-266700" defTabSz="350520">
              <a:spcBef>
                <a:spcPts val="2500"/>
              </a:spcBef>
              <a:defRPr sz="6000">
                <a:latin typeface="Yanone Kaffeesatz"/>
                <a:ea typeface="Yanone Kaffeesatz"/>
                <a:cs typeface="Yanone Kaffeesatz"/>
                <a:sym typeface="Yanone Kaffeesatz"/>
              </a:defRPr>
            </a:pPr>
            <a:r>
              <a:t>1-2 hours each</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suprised-mob.jpg" descr="suprised-mob.jpg"/>
          <p:cNvPicPr>
            <a:picLocks noChangeAspect="1"/>
          </p:cNvPicPr>
          <p:nvPr/>
        </p:nvPicPr>
        <p:blipFill>
          <a:blip r:embed="rId3">
            <a:extLst/>
          </a:blip>
          <a:stretch>
            <a:fillRect/>
          </a:stretch>
        </p:blipFill>
        <p:spPr>
          <a:xfrm>
            <a:off x="-1615234" y="-880"/>
            <a:ext cx="14633035" cy="9755360"/>
          </a:xfrm>
          <a:prstGeom prst="rect">
            <a:avLst/>
          </a:prstGeom>
          <a:ln w="12700">
            <a:miter lim="400000"/>
          </a:ln>
        </p:spPr>
      </p:pic>
      <p:sp>
        <p:nvSpPr>
          <p:cNvPr id="253" name="* reconstruction"/>
          <p:cNvSpPr txBox="1"/>
          <p:nvPr/>
        </p:nvSpPr>
        <p:spPr>
          <a:xfrm>
            <a:off x="6769505" y="8267699"/>
            <a:ext cx="495883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WP_20170922_14_05_06_Pro.jpg" descr="WP_20170922_14_05_06_Pro.jpg"/>
          <p:cNvPicPr>
            <a:picLocks noChangeAspect="1"/>
          </p:cNvPicPr>
          <p:nvPr>
            <p:ph type="pic" idx="13"/>
          </p:nvPr>
        </p:nvPicPr>
        <p:blipFill>
          <a:blip r:embed="rId3">
            <a:extLst/>
          </a:blip>
          <a:srcRect l="12418" t="0" r="12418" b="0"/>
          <a:stretch>
            <a:fillRect/>
          </a:stretch>
        </p:blipFill>
        <p:spPr>
          <a:prstGeom prst="rect">
            <a:avLst/>
          </a:prstGeom>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WP_20170922_14_08_00_Pro.jpg" descr="WP_20170922_14_08_00_Pro.jpg"/>
          <p:cNvPicPr>
            <a:picLocks noChangeAspect="1"/>
          </p:cNvPicPr>
          <p:nvPr>
            <p:ph type="pic" idx="13"/>
          </p:nvPr>
        </p:nvPicPr>
        <p:blipFill>
          <a:blip r:embed="rId3">
            <a:extLst/>
          </a:blip>
          <a:srcRect l="12418" t="0" r="12418" b="0"/>
          <a:stretch>
            <a:fillRect/>
          </a:stretch>
        </p:blipFill>
        <p:spPr>
          <a:prstGeom prst="rect">
            <a:avLst/>
          </a:prstGeom>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Image" descr="Image"/>
          <p:cNvPicPr>
            <a:picLocks noChangeAspect="1"/>
          </p:cNvPicPr>
          <p:nvPr/>
        </p:nvPicPr>
        <p:blipFill>
          <a:blip r:embed="rId3">
            <a:extLst/>
          </a:blip>
          <a:srcRect l="0" t="0" r="0" b="7619"/>
          <a:stretch>
            <a:fillRect/>
          </a:stretch>
        </p:blipFill>
        <p:spPr>
          <a:xfrm>
            <a:off x="1789103" y="127000"/>
            <a:ext cx="9680594" cy="965842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Mob Roles"/>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a:solidFill>
                  <a:srgbClr val="919191"/>
                </a:solidFill>
              </a:rPr>
              <a:t>Mob</a:t>
            </a:r>
            <a:r>
              <a:t> Roles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rally-913_0.jpg" descr="rally-913_0.jpg"/>
          <p:cNvPicPr>
            <a:picLocks noChangeAspect="1"/>
          </p:cNvPicPr>
          <p:nvPr>
            <p:ph type="pic" idx="13"/>
          </p:nvPr>
        </p:nvPicPr>
        <p:blipFill>
          <a:blip r:embed="rId3">
            <a:extLst/>
          </a:blip>
          <a:srcRect l="5851" t="0" r="5851" b="0"/>
          <a:stretch>
            <a:fillRect/>
          </a:stretch>
        </p:blipFill>
        <p:spPr>
          <a:prstGeom prst="rect">
            <a:avLst/>
          </a:prstGeom>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rally-913_0.jpg" descr="rally-913_0.jpg"/>
          <p:cNvPicPr>
            <a:picLocks noChangeAspect="1"/>
          </p:cNvPicPr>
          <p:nvPr>
            <p:ph type="pic" idx="13"/>
          </p:nvPr>
        </p:nvPicPr>
        <p:blipFill>
          <a:blip r:embed="rId3">
            <a:extLst/>
          </a:blip>
          <a:srcRect l="5851" t="0" r="5851" b="0"/>
          <a:stretch>
            <a:fillRect/>
          </a:stretch>
        </p:blipFill>
        <p:spPr>
          <a:prstGeom prst="rect">
            <a:avLst/>
          </a:prstGeom>
        </p:spPr>
      </p:pic>
      <p:sp>
        <p:nvSpPr>
          <p:cNvPr id="278" name="Navigator"/>
          <p:cNvSpPr txBox="1"/>
          <p:nvPr/>
        </p:nvSpPr>
        <p:spPr>
          <a:xfrm>
            <a:off x="1172362" y="1462460"/>
            <a:ext cx="2695869"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279" name="Driver"/>
          <p:cNvSpPr txBox="1"/>
          <p:nvPr/>
        </p:nvSpPr>
        <p:spPr>
          <a:xfrm>
            <a:off x="6881865" y="1462460"/>
            <a:ext cx="164448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Driver</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most-unrealisic-hacker-movies1.png" descr="most-unrealisic-hacker-movies1.png"/>
          <p:cNvPicPr>
            <a:picLocks noChangeAspect="1"/>
          </p:cNvPicPr>
          <p:nvPr>
            <p:ph type="pic" idx="13"/>
          </p:nvPr>
        </p:nvPicPr>
        <p:blipFill>
          <a:blip r:embed="rId3">
            <a:extLst/>
          </a:blip>
          <a:srcRect l="12589" t="0" r="12589" b="0"/>
          <a:stretch>
            <a:fillRect/>
          </a:stretch>
        </p:blipFill>
        <p:spPr>
          <a:prstGeom prst="rect">
            <a:avLst/>
          </a:prstGeom>
        </p:spPr>
      </p:pic>
      <p:sp>
        <p:nvSpPr>
          <p:cNvPr id="284" name="Driver"/>
          <p:cNvSpPr txBox="1"/>
          <p:nvPr/>
        </p:nvSpPr>
        <p:spPr>
          <a:xfrm>
            <a:off x="7602447" y="947758"/>
            <a:ext cx="164448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Driver</a:t>
            </a:r>
          </a:p>
        </p:txBody>
      </p:sp>
      <p:sp>
        <p:nvSpPr>
          <p:cNvPr id="285" name="* reconstruction"/>
          <p:cNvSpPr txBox="1"/>
          <p:nvPr/>
        </p:nvSpPr>
        <p:spPr>
          <a:xfrm>
            <a:off x="8634207" y="8174778"/>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8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5"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Image" descr="Image"/>
          <p:cNvPicPr>
            <a:picLocks noChangeAspect="1"/>
          </p:cNvPicPr>
          <p:nvPr>
            <p:ph type="pic" idx="13"/>
          </p:nvPr>
        </p:nvPicPr>
        <p:blipFill>
          <a:blip r:embed="rId3">
            <a:extLst/>
          </a:blip>
          <a:srcRect l="6372" t="0" r="6372" b="1915"/>
          <a:stretch>
            <a:fillRect/>
          </a:stretch>
        </p:blipFill>
        <p:spPr>
          <a:prstGeom prst="rect">
            <a:avLst/>
          </a:prstGeom>
        </p:spPr>
      </p:pic>
      <p:pic>
        <p:nvPicPr>
          <p:cNvPr id="122" name="dddnorth.jpg" descr="dddnorth.jpg"/>
          <p:cNvPicPr>
            <a:picLocks noChangeAspect="1"/>
          </p:cNvPicPr>
          <p:nvPr/>
        </p:nvPicPr>
        <p:blipFill>
          <a:blip r:embed="rId4">
            <a:extLst/>
          </a:blip>
          <a:stretch>
            <a:fillRect/>
          </a:stretch>
        </p:blipFill>
        <p:spPr>
          <a:xfrm>
            <a:off x="-6956" y="-149132"/>
            <a:ext cx="13018713" cy="1005186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Navigator01.jpg" descr="Navigator01.jpg"/>
          <p:cNvPicPr>
            <a:picLocks noChangeAspect="1"/>
          </p:cNvPicPr>
          <p:nvPr>
            <p:ph type="pic" idx="13"/>
          </p:nvPr>
        </p:nvPicPr>
        <p:blipFill>
          <a:blip r:embed="rId3">
            <a:extLst/>
          </a:blip>
          <a:srcRect l="13999" t="0" r="13999" b="0"/>
          <a:stretch>
            <a:fillRect/>
          </a:stretch>
        </p:blipFill>
        <p:spPr>
          <a:prstGeom prst="rect">
            <a:avLst/>
          </a:prstGeom>
        </p:spPr>
      </p:pic>
      <p:sp>
        <p:nvSpPr>
          <p:cNvPr id="290" name="Navigator"/>
          <p:cNvSpPr txBox="1"/>
          <p:nvPr/>
        </p:nvSpPr>
        <p:spPr>
          <a:xfrm>
            <a:off x="5510066" y="23558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291" name="* reconstruction"/>
          <p:cNvSpPr txBox="1"/>
          <p:nvPr/>
        </p:nvSpPr>
        <p:spPr>
          <a:xfrm>
            <a:off x="8865823" y="4248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9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5" name="insideout2-xlarge.jpg" descr="insideout2-xlarge.jpg"/>
          <p:cNvPicPr>
            <a:picLocks noChangeAspect="1"/>
          </p:cNvPicPr>
          <p:nvPr>
            <p:ph type="pic" idx="13"/>
          </p:nvPr>
        </p:nvPicPr>
        <p:blipFill>
          <a:blip r:embed="rId3">
            <a:extLst/>
          </a:blip>
          <a:srcRect l="12552" t="0" r="12552" b="0"/>
          <a:stretch>
            <a:fillRect/>
          </a:stretch>
        </p:blipFill>
        <p:spPr>
          <a:prstGeom prst="rect">
            <a:avLst/>
          </a:prstGeom>
        </p:spPr>
      </p:pic>
      <p:sp>
        <p:nvSpPr>
          <p:cNvPr id="296" name="* reconstruction"/>
          <p:cNvSpPr txBox="1"/>
          <p:nvPr/>
        </p:nvSpPr>
        <p:spPr>
          <a:xfrm>
            <a:off x="4588637" y="8683662"/>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9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6"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early mob computer.jpg" descr="early mob computer.jpg"/>
          <p:cNvPicPr>
            <a:picLocks noChangeAspect="1"/>
          </p:cNvPicPr>
          <p:nvPr>
            <p:ph type="pic" idx="13"/>
          </p:nvPr>
        </p:nvPicPr>
        <p:blipFill>
          <a:blip r:embed="rId3">
            <a:extLst/>
          </a:blip>
          <a:srcRect l="7680" t="0" r="7680" b="0"/>
          <a:stretch>
            <a:fillRect/>
          </a:stretch>
        </p:blipFill>
        <p:spPr>
          <a:prstGeom prst="rect">
            <a:avLst/>
          </a:prstGeom>
        </p:spPr>
      </p:pic>
      <p:sp>
        <p:nvSpPr>
          <p:cNvPr id="301" name="* reconstruction"/>
          <p:cNvSpPr txBox="1"/>
          <p:nvPr/>
        </p:nvSpPr>
        <p:spPr>
          <a:xfrm>
            <a:off x="296037" y="848359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early mob computer.jpg" descr="early mob computer.jpg"/>
          <p:cNvPicPr>
            <a:picLocks noChangeAspect="1"/>
          </p:cNvPicPr>
          <p:nvPr>
            <p:ph type="pic" idx="13"/>
          </p:nvPr>
        </p:nvPicPr>
        <p:blipFill>
          <a:blip r:embed="rId3">
            <a:extLst/>
          </a:blip>
          <a:srcRect l="7680" t="0" r="7680" b="0"/>
          <a:stretch>
            <a:fillRect/>
          </a:stretch>
        </p:blipFill>
        <p:spPr>
          <a:prstGeom prst="rect">
            <a:avLst/>
          </a:prstGeom>
        </p:spPr>
      </p:pic>
      <p:sp>
        <p:nvSpPr>
          <p:cNvPr id="306" name="Navigator"/>
          <p:cNvSpPr txBox="1"/>
          <p:nvPr/>
        </p:nvSpPr>
        <p:spPr>
          <a:xfrm>
            <a:off x="734866" y="1873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307" name="Navigator"/>
          <p:cNvSpPr txBox="1"/>
          <p:nvPr/>
        </p:nvSpPr>
        <p:spPr>
          <a:xfrm>
            <a:off x="2893866" y="3016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308" name="Navigator"/>
          <p:cNvSpPr txBox="1"/>
          <p:nvPr/>
        </p:nvSpPr>
        <p:spPr>
          <a:xfrm>
            <a:off x="5510066" y="23558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309" name="Facilitator?"/>
          <p:cNvSpPr txBox="1"/>
          <p:nvPr/>
        </p:nvSpPr>
        <p:spPr>
          <a:xfrm>
            <a:off x="8188051" y="-158751"/>
            <a:ext cx="3029497"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Facilitator?</a:t>
            </a:r>
          </a:p>
        </p:txBody>
      </p:sp>
      <p:sp>
        <p:nvSpPr>
          <p:cNvPr id="310" name="Driver"/>
          <p:cNvSpPr txBox="1"/>
          <p:nvPr/>
        </p:nvSpPr>
        <p:spPr>
          <a:xfrm>
            <a:off x="10175957" y="4895849"/>
            <a:ext cx="164448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Driver</a:t>
            </a:r>
          </a:p>
        </p:txBody>
      </p:sp>
      <p:sp>
        <p:nvSpPr>
          <p:cNvPr id="311" name="* reconstruction"/>
          <p:cNvSpPr txBox="1"/>
          <p:nvPr/>
        </p:nvSpPr>
        <p:spPr>
          <a:xfrm>
            <a:off x="296037" y="848359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Mob Rules"/>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a:solidFill>
                  <a:srgbClr val="929292"/>
                </a:solidFill>
              </a:rPr>
              <a:t>Mob</a:t>
            </a:r>
            <a:r>
              <a:t> Rules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Kindness…"/>
          <p:cNvSpPr txBox="1"/>
          <p:nvPr>
            <p:ph type="body" idx="1"/>
          </p:nvPr>
        </p:nvSpPr>
        <p:spPr>
          <a:xfrm>
            <a:off x="952500" y="610492"/>
            <a:ext cx="11099800" cy="8266808"/>
          </a:xfrm>
          <a:prstGeom prst="rect">
            <a:avLst/>
          </a:prstGeom>
        </p:spPr>
        <p:txBody>
          <a:bodyPr/>
          <a:lstStyle/>
          <a:p>
            <a:pPr marL="444500" indent="-444500">
              <a:defRPr sz="7900"/>
            </a:pPr>
            <a:r>
              <a:t>Kindness</a:t>
            </a:r>
          </a:p>
          <a:p>
            <a:pPr marL="444500" indent="-444500">
              <a:defRPr sz="7900"/>
            </a:pPr>
            <a:r>
              <a:t>Consideration</a:t>
            </a:r>
          </a:p>
          <a:p>
            <a:pPr marL="444500" indent="-444500">
              <a:defRPr sz="7900"/>
            </a:pPr>
            <a:r>
              <a:t>Respect</a:t>
            </a:r>
          </a:p>
          <a:p>
            <a:pPr marL="444500" indent="-444500">
              <a:defRPr sz="7900"/>
            </a:pPr>
            <a:r>
              <a:t>“Yes and…” ideas</a:t>
            </a:r>
          </a:p>
          <a:p>
            <a:pPr marL="444500" indent="-444500">
              <a:defRPr sz="7900"/>
            </a:pPr>
            <a:r>
              <a:t>Strong-style Pairing</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fredrogers.jpg" descr="fredrogers.jpg"/>
          <p:cNvPicPr>
            <a:picLocks noChangeAspect="1"/>
          </p:cNvPicPr>
          <p:nvPr>
            <p:ph type="pic" idx="13"/>
          </p:nvPr>
        </p:nvPicPr>
        <p:blipFill>
          <a:blip r:embed="rId3">
            <a:extLst/>
          </a:blip>
          <a:srcRect l="12552" t="0" r="12552" b="0"/>
          <a:stretch>
            <a:fillRect/>
          </a:stretch>
        </p:blipFill>
        <p:spPr>
          <a:prstGeom prst="rect">
            <a:avLst/>
          </a:prstGeom>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 Woody Zuill"/>
          <p:cNvSpPr txBox="1"/>
          <p:nvPr>
            <p:ph type="body" idx="13"/>
          </p:nvPr>
        </p:nvSpPr>
        <p:spPr>
          <a:xfrm>
            <a:off x="1953789" y="8613179"/>
            <a:ext cx="10464801" cy="914401"/>
          </a:xfrm>
          <a:prstGeom prst="rect">
            <a:avLst/>
          </a:prstGeom>
        </p:spPr>
        <p:txBody>
          <a:bodyPr/>
          <a:lstStyle>
            <a:lvl1pPr>
              <a:defRPr i="0" sz="5300">
                <a:latin typeface="Yanone Kaffeesatz"/>
                <a:ea typeface="Yanone Kaffeesatz"/>
                <a:cs typeface="Yanone Kaffeesatz"/>
                <a:sym typeface="Yanone Kaffeesatz"/>
              </a:defRPr>
            </a:lvl1pPr>
          </a:lstStyle>
          <a:p>
            <a:pPr/>
            <a:r>
              <a:t>– Woody Zuill</a:t>
            </a:r>
          </a:p>
        </p:txBody>
      </p:sp>
      <p:sp>
        <p:nvSpPr>
          <p:cNvPr id="328" name="“We decided for one day to pretend to be kind, considerate and respectful. And then we decided to do it again.”"/>
          <p:cNvSpPr txBox="1"/>
          <p:nvPr>
            <p:ph type="body" idx="14"/>
          </p:nvPr>
        </p:nvSpPr>
        <p:spPr>
          <a:xfrm>
            <a:off x="879723" y="711199"/>
            <a:ext cx="11245354" cy="7721601"/>
          </a:xfrm>
          <a:prstGeom prst="rect">
            <a:avLst/>
          </a:prstGeom>
        </p:spPr>
        <p:txBody>
          <a:bodyPr/>
          <a:lstStyle/>
          <a:p>
            <a:pPr>
              <a:defRPr sz="10000">
                <a:latin typeface="Yanone Kaffeesatz"/>
                <a:ea typeface="Yanone Kaffeesatz"/>
                <a:cs typeface="Yanone Kaffeesatz"/>
                <a:sym typeface="Yanone Kaffeesatz"/>
              </a:defRPr>
            </a:pPr>
            <a:r>
              <a:t>“We </a:t>
            </a:r>
            <a:r>
              <a:rPr b="1"/>
              <a:t>decided</a:t>
            </a:r>
            <a:r>
              <a:t> for one day to </a:t>
            </a:r>
            <a:r>
              <a:rPr b="1"/>
              <a:t>pretend</a:t>
            </a:r>
            <a:r>
              <a:t> to be kind, considerate and respectful. And then we decided to do it </a:t>
            </a:r>
            <a:r>
              <a:rPr b="1"/>
              <a:t>again</a:t>
            </a:r>
            <a:r>
              <a:t>.”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C79"/>
        </a:solidFill>
      </p:bgPr>
    </p:bg>
    <p:spTree>
      <p:nvGrpSpPr>
        <p:cNvPr id="1" name=""/>
        <p:cNvGrpSpPr/>
        <p:nvPr/>
      </p:nvGrpSpPr>
      <p:grpSpPr>
        <a:xfrm>
          <a:off x="0" y="0"/>
          <a:ext cx="0" cy="0"/>
          <a:chOff x="0" y="0"/>
          <a:chExt cx="0" cy="0"/>
        </a:xfrm>
      </p:grpSpPr>
      <p:sp>
        <p:nvSpPr>
          <p:cNvPr id="332" name="–Norm Kerth"/>
          <p:cNvSpPr txBox="1"/>
          <p:nvPr>
            <p:ph type="body" idx="13"/>
          </p:nvPr>
        </p:nvSpPr>
        <p:spPr>
          <a:prstGeom prst="rect">
            <a:avLst/>
          </a:prstGeom>
        </p:spPr>
        <p:txBody>
          <a:bodyPr/>
          <a:lstStyle/>
          <a:p>
            <a:pPr/>
            <a:r>
              <a:t>–Norm Kerth</a:t>
            </a:r>
          </a:p>
        </p:txBody>
      </p:sp>
      <p:sp>
        <p:nvSpPr>
          <p:cNvPr id="333" name="“Regardless of what we discover, we understand and truly believe that everyone did the best job they could, given what they knew at the time, their skills and abilities, the resources available, and the situation at hand.”"/>
          <p:cNvSpPr txBox="1"/>
          <p:nvPr>
            <p:ph type="body" idx="14"/>
          </p:nvPr>
        </p:nvSpPr>
        <p:spPr>
          <a:xfrm>
            <a:off x="1270000" y="558799"/>
            <a:ext cx="10464800" cy="8636001"/>
          </a:xfrm>
          <a:prstGeom prst="rect">
            <a:avLst/>
          </a:prstGeom>
        </p:spPr>
        <p:txBody>
          <a:bodyPr/>
          <a:lstStyle>
            <a:lvl1pPr>
              <a:defRPr sz="8000"/>
            </a:lvl1pPr>
          </a:lstStyle>
          <a:p>
            <a:pPr/>
            <a:r>
              <a:t>“Regardless of what we discover, we understand and truly believe that everyone did the best job they could, given what they knew at the time, their skills and abilities, the resources available, and the situation at hand.”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2DCD8"/>
        </a:solidFill>
      </p:bgPr>
    </p:bg>
    <p:spTree>
      <p:nvGrpSpPr>
        <p:cNvPr id="1" name=""/>
        <p:cNvGrpSpPr/>
        <p:nvPr/>
      </p:nvGrpSpPr>
      <p:grpSpPr>
        <a:xfrm>
          <a:off x="0" y="0"/>
          <a:ext cx="0" cy="0"/>
          <a:chOff x="0" y="0"/>
          <a:chExt cx="0" cy="0"/>
        </a:xfrm>
      </p:grpSpPr>
      <p:pic>
        <p:nvPicPr>
          <p:cNvPr id="337" name="DIhXLbMUwAIlr_m.jpg" descr="DIhXLbMUwAIlr_m.jpg"/>
          <p:cNvPicPr>
            <a:picLocks noChangeAspect="1"/>
          </p:cNvPicPr>
          <p:nvPr>
            <p:ph type="pic" idx="13"/>
          </p:nvPr>
        </p:nvPicPr>
        <p:blipFill>
          <a:blip r:embed="rId3">
            <a:extLst/>
          </a:blip>
          <a:srcRect l="3627" t="9140" r="5571" b="15209"/>
          <a:stretch>
            <a:fillRect/>
          </a:stretch>
        </p:blipFill>
        <p:spPr>
          <a:xfrm>
            <a:off x="-91480" y="756443"/>
            <a:ext cx="13187946" cy="8240573"/>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wp_ss_20170730_0002.jpg" descr="wp_ss_20170730_0002.jpg"/>
          <p:cNvPicPr>
            <a:picLocks noChangeAspect="1"/>
          </p:cNvPicPr>
          <p:nvPr/>
        </p:nvPicPr>
        <p:blipFill>
          <a:blip r:embed="rId3">
            <a:extLst/>
          </a:blip>
          <a:stretch>
            <a:fillRect/>
          </a:stretch>
        </p:blipFill>
        <p:spPr>
          <a:xfrm>
            <a:off x="-282491" y="3296840"/>
            <a:ext cx="13133330" cy="315990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if you aren’t learning or contributing, find a better use for your time."/>
          <p:cNvSpPr txBox="1"/>
          <p:nvPr>
            <p:ph type="title"/>
          </p:nvPr>
        </p:nvSpPr>
        <p:spPr>
          <a:xfrm>
            <a:off x="1270000" y="2154928"/>
            <a:ext cx="10464800" cy="5443744"/>
          </a:xfrm>
          <a:prstGeom prst="rect">
            <a:avLst/>
          </a:prstGeom>
        </p:spPr>
        <p:txBody>
          <a:bodyPr/>
          <a:lstStyle/>
          <a:p>
            <a:pPr defTabSz="560831">
              <a:defRPr sz="10943"/>
            </a:pPr>
            <a:r>
              <a:rPr b="1"/>
              <a:t>if</a:t>
            </a:r>
            <a:r>
              <a:t> you aren’t learning or contributing, find a better use for your time.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Mob Roles, 2"/>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a:solidFill>
                  <a:srgbClr val="919191"/>
                </a:solidFill>
              </a:rPr>
              <a:t>Mob</a:t>
            </a:r>
            <a:r>
              <a:t> Roles, 2</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Driver"/>
          <p:cNvSpPr txBox="1"/>
          <p:nvPr>
            <p:ph type="ctrTitle"/>
          </p:nvPr>
        </p:nvSpPr>
        <p:spPr>
          <a:prstGeom prst="rect">
            <a:avLst/>
          </a:prstGeom>
        </p:spPr>
        <p:txBody>
          <a:bodyPr/>
          <a:lstStyle>
            <a:lvl1pPr>
              <a:defRPr sz="20000">
                <a:latin typeface="Yanone Kaffeesatz"/>
                <a:ea typeface="Yanone Kaffeesatz"/>
                <a:cs typeface="Yanone Kaffeesatz"/>
                <a:sym typeface="Yanone Kaffeesatz"/>
              </a:defRPr>
            </a:lvl1pPr>
          </a:lstStyle>
          <a:p>
            <a:pPr/>
            <a:r>
              <a:t>Driver</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Driver Typist"/>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strike="sngStrike">
                <a:solidFill>
                  <a:srgbClr val="7A7A7A"/>
                </a:solidFill>
              </a:rPr>
              <a:t>Driver</a:t>
            </a:r>
            <a:r>
              <a:t> Typist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7" name="margaret-rutherford.jpg" descr="margaret-rutherford.jpg"/>
          <p:cNvPicPr>
            <a:picLocks noChangeAspect="1"/>
          </p:cNvPicPr>
          <p:nvPr>
            <p:ph type="pic" idx="13"/>
          </p:nvPr>
        </p:nvPicPr>
        <p:blipFill>
          <a:blip r:embed="rId3">
            <a:extLst/>
          </a:blip>
          <a:srcRect l="1999" t="0" r="1999" b="0"/>
          <a:stretch>
            <a:fillRect/>
          </a:stretch>
        </p:blipFill>
        <p:spPr>
          <a:prstGeom prst="rect">
            <a:avLst/>
          </a:prstGeom>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361" name="do not talk to driver.jpg" descr="do not talk to driver.jpg"/>
          <p:cNvPicPr>
            <a:picLocks noChangeAspect="1"/>
          </p:cNvPicPr>
          <p:nvPr>
            <p:ph type="pic" idx="13"/>
          </p:nvPr>
        </p:nvPicPr>
        <p:blipFill>
          <a:blip r:embed="rId2">
            <a:extLst/>
          </a:blip>
          <a:srcRect l="5664" t="0" r="5664" b="0"/>
          <a:stretch>
            <a:fillRect/>
          </a:stretch>
        </p:blipFill>
        <p:spPr>
          <a:prstGeom prst="rect">
            <a:avLst/>
          </a:prstGeom>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Windows_Cortana_v20_1920_Cortana_img.jpg" descr="Windows_Cortana_v20_1920_Cortana_img.jpg"/>
          <p:cNvPicPr>
            <a:picLocks noChangeAspect="1"/>
          </p:cNvPicPr>
          <p:nvPr/>
        </p:nvPicPr>
        <p:blipFill>
          <a:blip r:embed="rId3">
            <a:extLst/>
          </a:blip>
          <a:stretch>
            <a:fillRect/>
          </a:stretch>
        </p:blipFill>
        <p:spPr>
          <a:xfrm>
            <a:off x="4066144" y="6642870"/>
            <a:ext cx="13004801" cy="2438401"/>
          </a:xfrm>
          <a:prstGeom prst="rect">
            <a:avLst/>
          </a:prstGeom>
          <a:ln w="12700">
            <a:miter lim="400000"/>
          </a:ln>
        </p:spPr>
      </p:pic>
      <p:sp>
        <p:nvSpPr>
          <p:cNvPr id="364" name="Cortana for Code"/>
          <p:cNvSpPr txBox="1"/>
          <p:nvPr>
            <p:ph type="title"/>
          </p:nvPr>
        </p:nvSpPr>
        <p:spPr>
          <a:prstGeom prst="rect">
            <a:avLst/>
          </a:prstGeom>
        </p:spPr>
        <p:txBody>
          <a:bodyPr/>
          <a:lstStyle/>
          <a:p>
            <a:pPr lvl="1"/>
            <a:r>
              <a:t>Cortana for Code</a:t>
            </a:r>
          </a:p>
        </p:txBody>
      </p:sp>
      <p:sp>
        <p:nvSpPr>
          <p:cNvPr id="365" name="Listen to the mob…"/>
          <p:cNvSpPr txBox="1"/>
          <p:nvPr>
            <p:ph type="body" idx="1"/>
          </p:nvPr>
        </p:nvSpPr>
        <p:spPr>
          <a:xfrm>
            <a:off x="1184115" y="2597150"/>
            <a:ext cx="11099801" cy="6286500"/>
          </a:xfrm>
          <a:prstGeom prst="rect">
            <a:avLst/>
          </a:prstGeom>
        </p:spPr>
        <p:txBody>
          <a:bodyPr/>
          <a:lstStyle/>
          <a:p>
            <a:pPr marL="634999" indent="-634999">
              <a:buSzPct val="100000"/>
              <a:buAutoNum type="arabicPeriod" startAt="1"/>
              <a:defRPr sz="7600"/>
            </a:pPr>
            <a:r>
              <a:t>Listen to the mob</a:t>
            </a:r>
          </a:p>
          <a:p>
            <a:pPr marL="634999" indent="-634999">
              <a:buSzPct val="100000"/>
              <a:buAutoNum type="arabicPeriod" startAt="1"/>
              <a:defRPr sz="7600"/>
            </a:pPr>
            <a:r>
              <a:t>Translate that into code</a:t>
            </a:r>
          </a:p>
          <a:p>
            <a:pPr marL="634999" indent="-634999">
              <a:buSzPct val="100000"/>
              <a:buAutoNum type="arabicPeriod" startAt="1"/>
              <a:defRPr sz="7600"/>
            </a:pPr>
            <a:r>
              <a:t>There is no 3</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iri for Syntax"/>
          <p:cNvSpPr txBox="1"/>
          <p:nvPr>
            <p:ph type="title"/>
          </p:nvPr>
        </p:nvSpPr>
        <p:spPr>
          <a:prstGeom prst="rect">
            <a:avLst/>
          </a:prstGeom>
        </p:spPr>
        <p:txBody>
          <a:bodyPr/>
          <a:lstStyle/>
          <a:p>
            <a:pPr/>
            <a:r>
              <a:t>Siri for Syntax</a:t>
            </a:r>
          </a:p>
        </p:txBody>
      </p:sp>
      <p:sp>
        <p:nvSpPr>
          <p:cNvPr id="370" name="Write the Code…"/>
          <p:cNvSpPr txBox="1"/>
          <p:nvPr>
            <p:ph type="body" idx="1"/>
          </p:nvPr>
        </p:nvSpPr>
        <p:spPr>
          <a:prstGeom prst="rect">
            <a:avLst/>
          </a:prstGeom>
        </p:spPr>
        <p:txBody>
          <a:bodyPr/>
          <a:lstStyle/>
          <a:p>
            <a:pPr marL="444499" indent="-444499">
              <a:defRPr sz="4800"/>
            </a:pPr>
            <a:r>
              <a:t>Write the Code</a:t>
            </a:r>
          </a:p>
          <a:p>
            <a:pPr marL="444499" indent="-444499">
              <a:defRPr sz="4800"/>
            </a:pPr>
            <a:r>
              <a:t>Talk about the Code</a:t>
            </a:r>
          </a:p>
          <a:p>
            <a:pPr marL="444499" indent="-444499">
              <a:defRPr sz="4800"/>
            </a:pPr>
            <a:r>
              <a:t>Rollback?</a:t>
            </a:r>
          </a:p>
          <a:p>
            <a:pPr marL="444499" indent="-444499">
              <a:defRPr sz="4800"/>
            </a:pPr>
            <a:r>
              <a:t>Patience</a:t>
            </a:r>
          </a:p>
          <a:p>
            <a:pPr marL="444499" indent="-444499">
              <a:defRPr sz="4800"/>
            </a:pPr>
            <a:r>
              <a:t>Incomplete Understanding </a:t>
            </a:r>
          </a:p>
        </p:txBody>
      </p:sp>
      <p:pic>
        <p:nvPicPr>
          <p:cNvPr id="371" name="siri.jpeg" descr="siri.jpeg"/>
          <p:cNvPicPr>
            <a:picLocks noChangeAspect="1"/>
          </p:cNvPicPr>
          <p:nvPr/>
        </p:nvPicPr>
        <p:blipFill>
          <a:blip r:embed="rId3">
            <a:extLst/>
          </a:blip>
          <a:stretch>
            <a:fillRect/>
          </a:stretch>
        </p:blipFill>
        <p:spPr>
          <a:xfrm>
            <a:off x="9808906" y="6510525"/>
            <a:ext cx="2857501" cy="285750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Alexa for Algorithms"/>
          <p:cNvSpPr txBox="1"/>
          <p:nvPr>
            <p:ph type="title"/>
          </p:nvPr>
        </p:nvSpPr>
        <p:spPr>
          <a:prstGeom prst="rect">
            <a:avLst/>
          </a:prstGeom>
        </p:spPr>
        <p:txBody>
          <a:bodyPr/>
          <a:lstStyle/>
          <a:p>
            <a:pPr/>
            <a:r>
              <a:t>Alexa for Algorithms</a:t>
            </a:r>
          </a:p>
        </p:txBody>
      </p:sp>
      <p:pic>
        <p:nvPicPr>
          <p:cNvPr id="376" name="alexa.jpeg" descr="alexa.jpeg"/>
          <p:cNvPicPr>
            <a:picLocks noChangeAspect="1"/>
          </p:cNvPicPr>
          <p:nvPr/>
        </p:nvPicPr>
        <p:blipFill>
          <a:blip r:embed="rId3">
            <a:extLst/>
          </a:blip>
          <a:srcRect l="7132" t="0" r="0" b="6304"/>
          <a:stretch>
            <a:fillRect/>
          </a:stretch>
        </p:blipFill>
        <p:spPr>
          <a:xfrm>
            <a:off x="4821124" y="4401704"/>
            <a:ext cx="4422818" cy="2677356"/>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If you have…"/>
          <p:cNvSpPr txBox="1"/>
          <p:nvPr>
            <p:ph type="title"/>
          </p:nvPr>
        </p:nvSpPr>
        <p:spPr>
          <a:xfrm>
            <a:off x="1270000" y="413243"/>
            <a:ext cx="10464800" cy="8927114"/>
          </a:xfrm>
          <a:prstGeom prst="rect">
            <a:avLst/>
          </a:prstGeom>
        </p:spPr>
        <p:txBody>
          <a:bodyPr/>
          <a:lstStyle/>
          <a:p>
            <a:pPr defTabSz="560831">
              <a:defRPr sz="14400"/>
            </a:pPr>
            <a:r>
              <a:rPr b="1"/>
              <a:t>If</a:t>
            </a:r>
            <a:r>
              <a:t> you have </a:t>
            </a:r>
          </a:p>
          <a:p>
            <a:pPr defTabSz="560831">
              <a:defRPr sz="14400"/>
            </a:pPr>
            <a:r>
              <a:t>the </a:t>
            </a:r>
            <a:r>
              <a:rPr b="1"/>
              <a:t>keyboard</a:t>
            </a:r>
            <a:r>
              <a:t>, </a:t>
            </a:r>
          </a:p>
          <a:p>
            <a:pPr defTabSz="560831">
              <a:defRPr sz="14400"/>
            </a:pPr>
            <a:r>
              <a:t>you can’t have </a:t>
            </a:r>
          </a:p>
          <a:p>
            <a:pPr defTabSz="560831">
              <a:defRPr sz="14400"/>
            </a:pPr>
            <a:r>
              <a:t>the </a:t>
            </a:r>
            <a:r>
              <a:rPr b="1"/>
              <a:t>ideas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30" name="The characters and events…"/>
          <p:cNvSpPr txBox="1"/>
          <p:nvPr/>
        </p:nvSpPr>
        <p:spPr>
          <a:xfrm>
            <a:off x="97314" y="1455870"/>
            <a:ext cx="12810172" cy="68418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7700">
                <a:solidFill>
                  <a:srgbClr val="FFFFFF"/>
                </a:solidFill>
                <a:latin typeface="Times New Roman"/>
                <a:ea typeface="Times New Roman"/>
                <a:cs typeface="Times New Roman"/>
                <a:sym typeface="Times New Roman"/>
              </a:defRPr>
            </a:pPr>
            <a:r>
              <a:t>The characters and events </a:t>
            </a:r>
          </a:p>
          <a:p>
            <a:pPr>
              <a:defRPr sz="7700">
                <a:solidFill>
                  <a:srgbClr val="FFFFFF"/>
                </a:solidFill>
                <a:latin typeface="Times New Roman"/>
                <a:ea typeface="Times New Roman"/>
                <a:cs typeface="Times New Roman"/>
                <a:sym typeface="Times New Roman"/>
              </a:defRPr>
            </a:pPr>
            <a:r>
              <a:t>depicted in this </a:t>
            </a:r>
          </a:p>
          <a:p>
            <a:pPr>
              <a:defRPr sz="7700">
                <a:solidFill>
                  <a:srgbClr val="FFFFFF"/>
                </a:solidFill>
                <a:latin typeface="Times New Roman"/>
                <a:ea typeface="Times New Roman"/>
                <a:cs typeface="Times New Roman"/>
                <a:sym typeface="Times New Roman"/>
              </a:defRPr>
            </a:pPr>
            <a:r>
              <a:t>presentation are fictitious. </a:t>
            </a:r>
          </a:p>
          <a:p>
            <a:pPr>
              <a:defRPr sz="7700">
                <a:solidFill>
                  <a:srgbClr val="FFFFFF"/>
                </a:solidFill>
                <a:latin typeface="Times New Roman"/>
                <a:ea typeface="Times New Roman"/>
                <a:cs typeface="Times New Roman"/>
                <a:sym typeface="Times New Roman"/>
              </a:defRPr>
            </a:pPr>
            <a:r>
              <a:t>Any similarity to actual persons, living or dead, is purely coincidental</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Mob % Typist"/>
          <p:cNvSpPr txBox="1"/>
          <p:nvPr>
            <p:ph type="ctrTitle"/>
          </p:nvPr>
        </p:nvSpPr>
        <p:spPr>
          <a:prstGeom prst="rect">
            <a:avLst/>
          </a:prstGeom>
        </p:spPr>
        <p:txBody>
          <a:bodyPr/>
          <a:lstStyle/>
          <a:p>
            <a:pPr defTabSz="578358">
              <a:defRPr sz="19800">
                <a:latin typeface="Yanone Kaffeesatz"/>
                <a:ea typeface="Yanone Kaffeesatz"/>
                <a:cs typeface="Yanone Kaffeesatz"/>
                <a:sym typeface="Yanone Kaffeesatz"/>
              </a:defRPr>
            </a:pPr>
            <a:r>
              <a:t>Mob </a:t>
            </a:r>
            <a:r>
              <a:rPr>
                <a:solidFill>
                  <a:srgbClr val="7A7A7A"/>
                </a:solidFill>
              </a:rPr>
              <a:t>%</a:t>
            </a:r>
            <a:r>
              <a:t> Typist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386" name="mob43.jpg" descr="mob43.jpg"/>
          <p:cNvPicPr>
            <a:picLocks noChangeAspect="1"/>
          </p:cNvPicPr>
          <p:nvPr>
            <p:ph type="pic" idx="13"/>
          </p:nvPr>
        </p:nvPicPr>
        <p:blipFill>
          <a:blip r:embed="rId2">
            <a:extLst/>
          </a:blip>
          <a:srcRect l="13125" t="0" r="13125" b="0"/>
          <a:stretch>
            <a:fillRect/>
          </a:stretch>
        </p:blipFill>
        <p:spPr>
          <a:prstGeom prst="rect">
            <a:avLst/>
          </a:prstGeom>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Collaborate &amp; Discuss…"/>
          <p:cNvSpPr txBox="1"/>
          <p:nvPr>
            <p:ph type="body" idx="1"/>
          </p:nvPr>
        </p:nvSpPr>
        <p:spPr>
          <a:xfrm>
            <a:off x="952500" y="50192"/>
            <a:ext cx="11099800" cy="9877344"/>
          </a:xfrm>
          <a:prstGeom prst="rect">
            <a:avLst/>
          </a:prstGeom>
        </p:spPr>
        <p:txBody>
          <a:bodyPr/>
          <a:lstStyle/>
          <a:p>
            <a:pPr marL="634999" indent="-634999">
              <a:buSzPct val="100000"/>
              <a:buAutoNum type="arabicPeriod" startAt="1"/>
              <a:defRPr sz="11200">
                <a:latin typeface="Yanone Kaffeesatz"/>
                <a:ea typeface="Yanone Kaffeesatz"/>
                <a:cs typeface="Yanone Kaffeesatz"/>
                <a:sym typeface="Yanone Kaffeesatz"/>
              </a:defRPr>
            </a:pPr>
            <a:r>
              <a:t>Collaborate &amp; Discuss</a:t>
            </a:r>
          </a:p>
          <a:p>
            <a:pPr marL="634999" indent="-634999">
              <a:buSzPct val="100000"/>
              <a:buAutoNum type="arabicPeriod" startAt="1"/>
              <a:defRPr sz="11200">
                <a:latin typeface="Yanone Kaffeesatz"/>
                <a:ea typeface="Yanone Kaffeesatz"/>
                <a:cs typeface="Yanone Kaffeesatz"/>
                <a:sym typeface="Yanone Kaffeesatz"/>
              </a:defRPr>
            </a:pPr>
            <a:r>
              <a:t>What is the </a:t>
            </a:r>
            <a:r>
              <a:rPr b="1"/>
              <a:t>next</a:t>
            </a:r>
            <a:r>
              <a:t> step?</a:t>
            </a:r>
          </a:p>
          <a:p>
            <a:pPr marL="634999" indent="-634999">
              <a:buSzPct val="100000"/>
              <a:buAutoNum type="arabicPeriod" startAt="1"/>
              <a:defRPr sz="11200">
                <a:latin typeface="Yanone Kaffeesatz"/>
                <a:ea typeface="Yanone Kaffeesatz"/>
                <a:cs typeface="Yanone Kaffeesatz"/>
                <a:sym typeface="Yanone Kaffeesatz"/>
              </a:defRPr>
            </a:pPr>
            <a:r>
              <a:rPr b="1"/>
              <a:t>Talk</a:t>
            </a:r>
            <a:r>
              <a:t> to the Typist</a:t>
            </a:r>
          </a:p>
          <a:p>
            <a:pPr marL="634999" indent="-634999">
              <a:buSzPct val="100000"/>
              <a:buAutoNum type="arabicPeriod" startAt="1"/>
              <a:defRPr sz="11200">
                <a:latin typeface="Yanone Kaffeesatz"/>
                <a:ea typeface="Yanone Kaffeesatz"/>
                <a:cs typeface="Yanone Kaffeesatz"/>
                <a:sym typeface="Yanone Kaffeesatz"/>
              </a:defRPr>
            </a:pPr>
            <a:r>
              <a:rPr b="1"/>
              <a:t>Park</a:t>
            </a:r>
            <a:r>
              <a:t> other issues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he team is like an extended brain,…"/>
          <p:cNvSpPr txBox="1"/>
          <p:nvPr>
            <p:ph type="title"/>
          </p:nvPr>
        </p:nvSpPr>
        <p:spPr>
          <a:xfrm>
            <a:off x="1270000" y="-2115"/>
            <a:ext cx="10464800" cy="9879584"/>
          </a:xfrm>
          <a:prstGeom prst="rect">
            <a:avLst/>
          </a:prstGeom>
        </p:spPr>
        <p:txBody>
          <a:bodyPr/>
          <a:lstStyle/>
          <a:p>
            <a:pPr>
              <a:defRPr sz="12000"/>
            </a:pPr>
            <a:r>
              <a:t>The team is like an extended brain, </a:t>
            </a:r>
          </a:p>
          <a:p>
            <a:pPr>
              <a:defRPr sz="12000"/>
            </a:pPr>
            <a:r>
              <a:t>it needs to talk </a:t>
            </a:r>
            <a:r>
              <a:rPr b="1"/>
              <a:t>out</a:t>
            </a:r>
            <a:r>
              <a:t> </a:t>
            </a:r>
            <a:r>
              <a:rPr b="1"/>
              <a:t>loud</a:t>
            </a:r>
            <a:r>
              <a:t> to know what it </a:t>
            </a:r>
            <a:r>
              <a:rPr b="1"/>
              <a:t>thinks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Rotation"/>
          <p:cNvSpPr txBox="1"/>
          <p:nvPr>
            <p:ph type="ctrTitle"/>
          </p:nvPr>
        </p:nvSpPr>
        <p:spPr>
          <a:prstGeom prst="rect">
            <a:avLst/>
          </a:prstGeom>
        </p:spPr>
        <p:txBody>
          <a:bodyPr/>
          <a:lstStyle/>
          <a:p>
            <a:pPr lvl="1" algn="l">
              <a:defRPr sz="20000">
                <a:solidFill>
                  <a:srgbClr val="FF0063"/>
                </a:solidFill>
                <a:latin typeface="Yanone Kaffeesatz"/>
                <a:ea typeface="Yanone Kaffeesatz"/>
                <a:cs typeface="Yanone Kaffeesatz"/>
                <a:sym typeface="Yanone Kaffeesatz"/>
              </a:defRPr>
            </a:pPr>
            <a:r>
              <a:t>Rotation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8" name="recycle.jpeg" descr="recycle.jpeg"/>
          <p:cNvPicPr>
            <a:picLocks noChangeAspect="1"/>
          </p:cNvPicPr>
          <p:nvPr>
            <p:ph type="pic" idx="13"/>
          </p:nvPr>
        </p:nvPicPr>
        <p:blipFill>
          <a:blip r:embed="rId3">
            <a:extLst/>
          </a:blip>
          <a:srcRect l="0" t="0" r="0" b="3066"/>
          <a:stretch>
            <a:fillRect/>
          </a:stretch>
        </p:blipFill>
        <p:spPr>
          <a:xfrm>
            <a:off x="1717675" y="300359"/>
            <a:ext cx="9569504" cy="9152907"/>
          </a:xfrm>
          <a:prstGeom prst="rect">
            <a:avLst/>
          </a:prstGeom>
        </p:spPr>
      </p:pic>
      <p:sp>
        <p:nvSpPr>
          <p:cNvPr id="399" name="Navigator"/>
          <p:cNvSpPr txBox="1"/>
          <p:nvPr/>
        </p:nvSpPr>
        <p:spPr>
          <a:xfrm>
            <a:off x="862087" y="2254912"/>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00" name="Navigator"/>
          <p:cNvSpPr txBox="1"/>
          <p:nvPr/>
        </p:nvSpPr>
        <p:spPr>
          <a:xfrm>
            <a:off x="4933155" y="5435434"/>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01" name="Typist"/>
          <p:cNvSpPr txBox="1"/>
          <p:nvPr/>
        </p:nvSpPr>
        <p:spPr>
          <a:xfrm>
            <a:off x="9829946" y="1958064"/>
            <a:ext cx="1722933"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Typist</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5" name="driver-asleep.jpg" descr="driver-asleep.jpg"/>
          <p:cNvPicPr>
            <a:picLocks noChangeAspect="1"/>
          </p:cNvPicPr>
          <p:nvPr>
            <p:ph type="pic" idx="13"/>
          </p:nvPr>
        </p:nvPicPr>
        <p:blipFill>
          <a:blip r:embed="rId3">
            <a:extLst/>
          </a:blip>
          <a:srcRect l="0" t="12500" r="0" b="12500"/>
          <a:stretch>
            <a:fillRect/>
          </a:stretch>
        </p:blipFill>
        <p:spPr>
          <a:prstGeom prst="rect">
            <a:avLst/>
          </a:prstGeom>
        </p:spPr>
      </p:pic>
      <p:sp>
        <p:nvSpPr>
          <p:cNvPr id="406" name="* reconstruction"/>
          <p:cNvSpPr txBox="1"/>
          <p:nvPr/>
        </p:nvSpPr>
        <p:spPr>
          <a:xfrm>
            <a:off x="6343783" y="8638010"/>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0" name="early mob computer.jpg" descr="early mob computer.jpg"/>
          <p:cNvPicPr>
            <a:picLocks noChangeAspect="1"/>
          </p:cNvPicPr>
          <p:nvPr>
            <p:ph type="pic" idx="13"/>
          </p:nvPr>
        </p:nvPicPr>
        <p:blipFill>
          <a:blip r:embed="rId3">
            <a:extLst/>
          </a:blip>
          <a:srcRect l="7680" t="0" r="7680" b="0"/>
          <a:stretch>
            <a:fillRect/>
          </a:stretch>
        </p:blipFill>
        <p:spPr>
          <a:prstGeom prst="rect">
            <a:avLst/>
          </a:prstGeom>
        </p:spPr>
      </p:pic>
      <p:sp>
        <p:nvSpPr>
          <p:cNvPr id="411" name="Navigator"/>
          <p:cNvSpPr txBox="1"/>
          <p:nvPr/>
        </p:nvSpPr>
        <p:spPr>
          <a:xfrm>
            <a:off x="734866" y="1873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12" name="Navigator"/>
          <p:cNvSpPr txBox="1"/>
          <p:nvPr/>
        </p:nvSpPr>
        <p:spPr>
          <a:xfrm>
            <a:off x="2893866" y="3016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13" name="Navigator"/>
          <p:cNvSpPr txBox="1"/>
          <p:nvPr/>
        </p:nvSpPr>
        <p:spPr>
          <a:xfrm>
            <a:off x="5510066" y="23558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14" name="Facilitator?"/>
          <p:cNvSpPr txBox="1"/>
          <p:nvPr/>
        </p:nvSpPr>
        <p:spPr>
          <a:xfrm>
            <a:off x="8188051" y="-158751"/>
            <a:ext cx="3029497"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Facilitator?</a:t>
            </a:r>
          </a:p>
        </p:txBody>
      </p:sp>
      <p:sp>
        <p:nvSpPr>
          <p:cNvPr id="415" name="Typist"/>
          <p:cNvSpPr txBox="1"/>
          <p:nvPr/>
        </p:nvSpPr>
        <p:spPr>
          <a:xfrm>
            <a:off x="10136733" y="4895849"/>
            <a:ext cx="1722934"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Typist</a:t>
            </a:r>
          </a:p>
        </p:txBody>
      </p:sp>
      <p:sp>
        <p:nvSpPr>
          <p:cNvPr id="416" name="* reconstruction"/>
          <p:cNvSpPr txBox="1"/>
          <p:nvPr/>
        </p:nvSpPr>
        <p:spPr>
          <a:xfrm>
            <a:off x="296037" y="848359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
        <p:nvSpPr>
          <p:cNvPr id="417" name="Timer"/>
          <p:cNvSpPr txBox="1"/>
          <p:nvPr/>
        </p:nvSpPr>
        <p:spPr>
          <a:xfrm>
            <a:off x="3425869" y="6668957"/>
            <a:ext cx="1631862"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Timer</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mobbing-timer.jpeg" descr="mobbing-timer.jpeg"/>
          <p:cNvPicPr>
            <a:picLocks noChangeAspect="1"/>
          </p:cNvPicPr>
          <p:nvPr>
            <p:ph type="pic" idx="13"/>
          </p:nvPr>
        </p:nvPicPr>
        <p:blipFill>
          <a:blip r:embed="rId3">
            <a:extLst/>
          </a:blip>
          <a:srcRect l="0" t="0" r="0" b="0"/>
          <a:stretch>
            <a:fillRect/>
          </a:stretch>
        </p:blipFill>
        <p:spPr>
          <a:prstGeom prst="rect">
            <a:avLst/>
          </a:prstGeom>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5" name="Strategies"/>
          <p:cNvSpPr txBox="1"/>
          <p:nvPr>
            <p:ph type="ctrTitle"/>
          </p:nvPr>
        </p:nvSpPr>
        <p:spPr>
          <a:prstGeom prst="rect">
            <a:avLst/>
          </a:prstGeom>
        </p:spPr>
        <p:txBody>
          <a:bodyPr/>
          <a:lstStyle/>
          <a:p>
            <a:pPr lvl="1" algn="l">
              <a:defRPr sz="20000">
                <a:solidFill>
                  <a:srgbClr val="FF0063"/>
                </a:solidFill>
                <a:latin typeface="Yanone Kaffeesatz"/>
                <a:ea typeface="Yanone Kaffeesatz"/>
                <a:cs typeface="Yanone Kaffeesatz"/>
                <a:sym typeface="Yanone Kaffeesatz"/>
              </a:defRPr>
            </a:pPr>
            <a:r>
              <a:t>Strategies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Mob?"/>
          <p:cNvSpPr txBox="1"/>
          <p:nvPr>
            <p:ph type="ctrTitle"/>
          </p:nvPr>
        </p:nvSpPr>
        <p:spPr>
          <a:xfrm>
            <a:off x="1269999" y="1425204"/>
            <a:ext cx="7445208" cy="6903192"/>
          </a:xfrm>
          <a:prstGeom prst="rect">
            <a:avLst/>
          </a:prstGeom>
        </p:spPr>
        <p:txBody>
          <a:bodyPr/>
          <a:lstStyle/>
          <a:p>
            <a:pPr>
              <a:defRPr sz="20000">
                <a:latin typeface="Yanone Kaffeesatz"/>
                <a:ea typeface="Yanone Kaffeesatz"/>
                <a:cs typeface="Yanone Kaffeesatz"/>
                <a:sym typeface="Yanone Kaffeesatz"/>
              </a:defRPr>
            </a:pPr>
            <a:r>
              <a:rPr>
                <a:solidFill>
                  <a:srgbClr val="7A7A7A"/>
                </a:solidFill>
              </a:rPr>
              <a:t>Mob</a:t>
            </a:r>
            <a:r>
              <a: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trong Style…"/>
          <p:cNvSpPr txBox="1"/>
          <p:nvPr>
            <p:ph type="ctrTitle"/>
          </p:nvPr>
        </p:nvSpPr>
        <p:spPr>
          <a:xfrm>
            <a:off x="1270000" y="1538882"/>
            <a:ext cx="10464800" cy="6675836"/>
          </a:xfrm>
          <a:prstGeom prst="rect">
            <a:avLst/>
          </a:prstGeom>
        </p:spPr>
        <p:txBody>
          <a:bodyPr/>
          <a:lstStyle/>
          <a:p>
            <a:pPr>
              <a:defRPr sz="20000">
                <a:latin typeface="Yanone Kaffeesatz"/>
                <a:ea typeface="Yanone Kaffeesatz"/>
                <a:cs typeface="Yanone Kaffeesatz"/>
                <a:sym typeface="Yanone Kaffeesatz"/>
              </a:defRPr>
            </a:pPr>
            <a:r>
              <a:t>Strong </a:t>
            </a:r>
            <a:r>
              <a:rPr>
                <a:solidFill>
                  <a:srgbClr val="919191"/>
                </a:solidFill>
              </a:rPr>
              <a:t>Style</a:t>
            </a:r>
            <a:r>
              <a:t> </a:t>
            </a:r>
          </a:p>
          <a:p>
            <a:pPr>
              <a:defRPr sz="20000">
                <a:latin typeface="Yanone Kaffeesatz"/>
                <a:ea typeface="Yanone Kaffeesatz"/>
                <a:cs typeface="Yanone Kaffeesatz"/>
                <a:sym typeface="Yanone Kaffeesatz"/>
              </a:defRPr>
            </a:pPr>
            <a:r>
              <a:t>Pairing</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3" name="pear.jpg" descr="pear.jpg"/>
          <p:cNvPicPr>
            <a:picLocks noChangeAspect="1"/>
          </p:cNvPicPr>
          <p:nvPr/>
        </p:nvPicPr>
        <p:blipFill>
          <a:blip r:embed="rId3">
            <a:extLst/>
          </a:blip>
          <a:stretch>
            <a:fillRect/>
          </a:stretch>
        </p:blipFill>
        <p:spPr>
          <a:xfrm>
            <a:off x="2551048" y="1913286"/>
            <a:ext cx="7902704" cy="5927028"/>
          </a:xfrm>
          <a:prstGeom prst="rect">
            <a:avLst/>
          </a:prstGeom>
          <a:ln w="12700">
            <a:miter lim="400000"/>
          </a:ln>
        </p:spPr>
      </p:pic>
      <p:sp>
        <p:nvSpPr>
          <p:cNvPr id="434" name="&lt;strong&gt;"/>
          <p:cNvSpPr txBox="1"/>
          <p:nvPr/>
        </p:nvSpPr>
        <p:spPr>
          <a:xfrm>
            <a:off x="1438706" y="1428749"/>
            <a:ext cx="271058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
        <p:nvSpPr>
          <p:cNvPr id="435" name="&lt;/strong&gt;"/>
          <p:cNvSpPr txBox="1"/>
          <p:nvPr/>
        </p:nvSpPr>
        <p:spPr>
          <a:xfrm>
            <a:off x="8271713" y="7804149"/>
            <a:ext cx="3065374"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Have you ever had a bug?"/>
          <p:cNvSpPr txBox="1"/>
          <p:nvPr>
            <p:ph type="title"/>
          </p:nvPr>
        </p:nvSpPr>
        <p:spPr>
          <a:xfrm>
            <a:off x="1270000" y="2267198"/>
            <a:ext cx="10464800" cy="5219204"/>
          </a:xfrm>
          <a:prstGeom prst="rect">
            <a:avLst/>
          </a:prstGeom>
        </p:spPr>
        <p:txBody>
          <a:bodyPr/>
          <a:lstStyle/>
          <a:p>
            <a:pPr>
              <a:defRPr sz="16000"/>
            </a:pPr>
            <a:r>
              <a:t>Have </a:t>
            </a:r>
            <a:r>
              <a:rPr b="1"/>
              <a:t>you</a:t>
            </a:r>
            <a:r>
              <a:t> ever had a bug?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3" name="pramatic programmer.jpeg" descr="pramatic programmer.jpeg"/>
          <p:cNvPicPr>
            <a:picLocks noChangeAspect="1"/>
          </p:cNvPicPr>
          <p:nvPr>
            <p:ph type="pic" idx="13"/>
          </p:nvPr>
        </p:nvPicPr>
        <p:blipFill>
          <a:blip r:embed="rId3">
            <a:extLst/>
          </a:blip>
          <a:srcRect l="0" t="0" r="0" b="0"/>
          <a:stretch>
            <a:fillRect/>
          </a:stretch>
        </p:blipFill>
        <p:spPr>
          <a:xfrm>
            <a:off x="3091318" y="540098"/>
            <a:ext cx="6822164" cy="8673404"/>
          </a:xfrm>
          <a:prstGeom prst="rect">
            <a:avLst/>
          </a:prstGeom>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Title"/>
          <p:cNvSpPr txBox="1"/>
          <p:nvPr>
            <p:ph type="title"/>
          </p:nvPr>
        </p:nvSpPr>
        <p:spPr>
          <a:prstGeom prst="rect">
            <a:avLst/>
          </a:prstGeom>
        </p:spPr>
        <p:txBody>
          <a:bodyPr/>
          <a:lstStyle/>
          <a:p>
            <a:pPr/>
          </a:p>
        </p:txBody>
      </p:sp>
      <p:sp>
        <p:nvSpPr>
          <p:cNvPr id="448" name="Body"/>
          <p:cNvSpPr txBox="1"/>
          <p:nvPr>
            <p:ph type="body" idx="1"/>
          </p:nvPr>
        </p:nvSpPr>
        <p:spPr>
          <a:prstGeom prst="rect">
            <a:avLst/>
          </a:prstGeom>
        </p:spPr>
        <p:txBody>
          <a:bodyPr/>
          <a:lstStyle/>
          <a:p>
            <a:pPr/>
          </a:p>
        </p:txBody>
      </p:sp>
      <p:pic>
        <p:nvPicPr>
          <p:cNvPr id="449" name="Image" descr="Image"/>
          <p:cNvPicPr>
            <a:picLocks noChangeAspect="1"/>
          </p:cNvPicPr>
          <p:nvPr/>
        </p:nvPicPr>
        <p:blipFill>
          <a:blip r:embed="rId3">
            <a:extLst/>
          </a:blip>
          <a:stretch>
            <a:fillRect/>
          </a:stretch>
        </p:blipFill>
        <p:spPr>
          <a:xfrm>
            <a:off x="-801469" y="-3513"/>
            <a:ext cx="14607738" cy="976062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3" name="rubber-duck-debugging.PNG" descr="rubber-duck-debugging.PNG"/>
          <p:cNvPicPr>
            <a:picLocks noChangeAspect="1"/>
          </p:cNvPicPr>
          <p:nvPr>
            <p:ph type="pic" idx="13"/>
          </p:nvPr>
        </p:nvPicPr>
        <p:blipFill>
          <a:blip r:embed="rId3">
            <a:extLst/>
          </a:blip>
          <a:srcRect l="18432" t="0" r="18432" b="0"/>
          <a:stretch>
            <a:fillRect/>
          </a:stretch>
        </p:blipFill>
        <p:spPr>
          <a:prstGeom prst="rect">
            <a:avLst/>
          </a:prstGeom>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7" name="rubber-duck-debugging-2.PNG" descr="rubber-duck-debugging-2.PNG"/>
          <p:cNvPicPr>
            <a:picLocks noChangeAspect="1"/>
          </p:cNvPicPr>
          <p:nvPr>
            <p:ph type="pic" idx="13"/>
          </p:nvPr>
        </p:nvPicPr>
        <p:blipFill>
          <a:blip r:embed="rId3">
            <a:extLst/>
          </a:blip>
          <a:srcRect l="18421" t="0" r="18421" b="0"/>
          <a:stretch>
            <a:fillRect/>
          </a:stretch>
        </p:blipFill>
        <p:spPr>
          <a:prstGeom prst="rect">
            <a:avLst/>
          </a:prstGeom>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1" name="LlewellynFalco.jpg" descr="LlewellynFalco.jpg"/>
          <p:cNvPicPr>
            <a:picLocks noChangeAspect="1"/>
          </p:cNvPicPr>
          <p:nvPr>
            <p:ph type="pic" idx="13"/>
          </p:nvPr>
        </p:nvPicPr>
        <p:blipFill>
          <a:blip r:embed="rId3">
            <a:extLst/>
          </a:blip>
          <a:srcRect l="0" t="12500" r="0" b="12500"/>
          <a:stretch>
            <a:fillRect/>
          </a:stretch>
        </p:blipFill>
        <p:spPr>
          <a:prstGeom prst="rect">
            <a:avLst/>
          </a:prstGeom>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5" name="strong-style-pairing-square.png" descr="strong-style-pairing-square.png"/>
          <p:cNvPicPr>
            <a:picLocks noChangeAspect="1"/>
          </p:cNvPicPr>
          <p:nvPr>
            <p:ph type="pic" idx="13"/>
          </p:nvPr>
        </p:nvPicPr>
        <p:blipFill>
          <a:blip r:embed="rId3">
            <a:extLst/>
          </a:blip>
          <a:srcRect l="0" t="973" r="0" b="973"/>
          <a:stretch>
            <a:fillRect/>
          </a:stretch>
        </p:blipFill>
        <p:spPr>
          <a:prstGeom prst="rect">
            <a:avLst/>
          </a:prstGeom>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9" name="–Llewellyn Falco"/>
          <p:cNvSpPr txBox="1"/>
          <p:nvPr>
            <p:ph type="body" idx="13"/>
          </p:nvPr>
        </p:nvSpPr>
        <p:spPr>
          <a:prstGeom prst="rect">
            <a:avLst/>
          </a:prstGeom>
        </p:spPr>
        <p:txBody>
          <a:bodyPr/>
          <a:lstStyle/>
          <a:p>
            <a:pPr/>
            <a:r>
              <a:t>–Llewellyn Falco</a:t>
            </a:r>
          </a:p>
        </p:txBody>
      </p:sp>
      <p:sp>
        <p:nvSpPr>
          <p:cNvPr id="470" name="“For an idea to go from…"/>
          <p:cNvSpPr txBox="1"/>
          <p:nvPr>
            <p:ph type="body" idx="14"/>
          </p:nvPr>
        </p:nvSpPr>
        <p:spPr>
          <a:xfrm>
            <a:off x="-519609" y="1777999"/>
            <a:ext cx="13604975" cy="6197601"/>
          </a:xfrm>
          <a:prstGeom prst="rect">
            <a:avLst/>
          </a:prstGeom>
        </p:spPr>
        <p:txBody>
          <a:bodyPr/>
          <a:lstStyle/>
          <a:p>
            <a:pPr>
              <a:defRPr sz="10000"/>
            </a:pPr>
            <a:r>
              <a:t>“For an idea to go from </a:t>
            </a:r>
          </a:p>
          <a:p>
            <a:pPr>
              <a:defRPr sz="10000"/>
            </a:pPr>
            <a:r>
              <a:t>your </a:t>
            </a:r>
            <a:r>
              <a:rPr b="1"/>
              <a:t>head</a:t>
            </a:r>
            <a:r>
              <a:t> into the </a:t>
            </a:r>
            <a:r>
              <a:rPr b="1"/>
              <a:t>computer</a:t>
            </a:r>
            <a:r>
              <a:t>, </a:t>
            </a:r>
          </a:p>
          <a:p>
            <a:pPr>
              <a:defRPr sz="10000"/>
            </a:pPr>
            <a:r>
              <a:t>it MUST go through </a:t>
            </a:r>
          </a:p>
          <a:p>
            <a:pPr>
              <a:defRPr sz="10000"/>
            </a:pPr>
            <a:r>
              <a:rPr b="1"/>
              <a:t>someone else's hands</a:t>
            </a:r>
            <a:r>
              <a: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dev-rock-500x265.png" descr="dev-rock-500x265.png"/>
          <p:cNvPicPr>
            <a:picLocks noChangeAspect="1"/>
          </p:cNvPicPr>
          <p:nvPr/>
        </p:nvPicPr>
        <p:blipFill>
          <a:blip r:embed="rId3">
            <a:extLst/>
          </a:blip>
          <a:stretch>
            <a:fillRect/>
          </a:stretch>
        </p:blipFill>
        <p:spPr>
          <a:xfrm>
            <a:off x="3327400" y="3194050"/>
            <a:ext cx="6350000" cy="336550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Finding the right level"/>
          <p:cNvSpPr txBox="1"/>
          <p:nvPr>
            <p:ph type="title"/>
          </p:nvPr>
        </p:nvSpPr>
        <p:spPr>
          <a:prstGeom prst="rect">
            <a:avLst/>
          </a:prstGeom>
        </p:spPr>
        <p:txBody>
          <a:bodyPr/>
          <a:lstStyle/>
          <a:p>
            <a:pPr/>
            <a:r>
              <a:t>Finding the right level</a:t>
            </a:r>
          </a:p>
        </p:txBody>
      </p:sp>
      <p:sp>
        <p:nvSpPr>
          <p:cNvPr id="473" name="Abstractions…"/>
          <p:cNvSpPr txBox="1"/>
          <p:nvPr>
            <p:ph type="body" idx="1"/>
          </p:nvPr>
        </p:nvSpPr>
        <p:spPr>
          <a:xfrm>
            <a:off x="952500" y="2597150"/>
            <a:ext cx="11099800" cy="6286500"/>
          </a:xfrm>
          <a:prstGeom prst="rect">
            <a:avLst/>
          </a:prstGeom>
        </p:spPr>
        <p:txBody>
          <a:bodyPr/>
          <a:lstStyle/>
          <a:p>
            <a:pPr marL="444500" indent="-444500">
              <a:defRPr sz="6400"/>
            </a:pPr>
            <a:r>
              <a:t>Abstractions</a:t>
            </a:r>
          </a:p>
          <a:p>
            <a:pPr marL="444500" indent="-444500">
              <a:defRPr sz="6400"/>
            </a:pPr>
            <a:r>
              <a:t>Language syntax</a:t>
            </a:r>
          </a:p>
          <a:p>
            <a:pPr marL="444500" indent="-444500">
              <a:defRPr sz="6400"/>
            </a:pPr>
            <a:r>
              <a:t>Files, line numbers</a:t>
            </a:r>
          </a:p>
          <a:p>
            <a:pPr marL="444500" indent="-444500">
              <a:defRPr sz="6400"/>
            </a:pPr>
            <a:r>
              <a:t>Key presses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7" name="Image" descr="Image"/>
          <p:cNvPicPr>
            <a:picLocks noChangeAspect="1"/>
          </p:cNvPicPr>
          <p:nvPr>
            <p:ph type="pic" idx="13"/>
          </p:nvPr>
        </p:nvPicPr>
        <p:blipFill>
          <a:blip r:embed="rId3">
            <a:extLst/>
          </a:blip>
          <a:srcRect l="1440" t="0" r="14029" b="0"/>
          <a:stretch>
            <a:fillRect/>
          </a:stretch>
        </p:blipFill>
        <p:spPr>
          <a:xfrm>
            <a:off x="-34372" y="0"/>
            <a:ext cx="15280425" cy="9753601"/>
          </a:xfrm>
          <a:prstGeom prst="rect">
            <a:avLst/>
          </a:prstGeom>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81" name="Image" descr="Image"/>
          <p:cNvPicPr>
            <a:picLocks noChangeAspect="1"/>
          </p:cNvPicPr>
          <p:nvPr>
            <p:ph type="pic" idx="13"/>
          </p:nvPr>
        </p:nvPicPr>
        <p:blipFill>
          <a:blip r:embed="rId3">
            <a:extLst/>
          </a:blip>
          <a:srcRect l="727" t="0" r="10712" b="0"/>
          <a:stretch>
            <a:fillRect/>
          </a:stretch>
        </p:blipFill>
        <p:spPr>
          <a:xfrm>
            <a:off x="256647" y="235942"/>
            <a:ext cx="13948093" cy="9281619"/>
          </a:xfrm>
          <a:prstGeom prst="rect">
            <a:avLst/>
          </a:prstGeom>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When?"/>
          <p:cNvSpPr txBox="1"/>
          <p:nvPr>
            <p:ph type="ctrTitle"/>
          </p:nvPr>
        </p:nvSpPr>
        <p:spPr>
          <a:xfrm>
            <a:off x="1270000" y="115100"/>
            <a:ext cx="10464800" cy="9523400"/>
          </a:xfrm>
          <a:prstGeom prst="rect">
            <a:avLst/>
          </a:prstGeom>
        </p:spPr>
        <p:txBody>
          <a:bodyPr/>
          <a:lstStyle/>
          <a:p>
            <a:pPr lvl="1" algn="l">
              <a:defRPr sz="20000">
                <a:solidFill>
                  <a:srgbClr val="FF0063"/>
                </a:solidFill>
                <a:latin typeface="Yanone Kaffeesatz"/>
                <a:ea typeface="Yanone Kaffeesatz"/>
                <a:cs typeface="Yanone Kaffeesatz"/>
                <a:sym typeface="Yanone Kaffeesatz"/>
              </a:defRPr>
            </a:pPr>
            <a:r>
              <a:t>When</a:t>
            </a:r>
            <a:r>
              <a:rPr>
                <a:solidFill>
                  <a:srgbClr val="919191"/>
                </a:solidFill>
              </a:rPr>
              <a:t>?</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89" name="tiredness.jpg" descr="tiredness.jpg"/>
          <p:cNvPicPr>
            <a:picLocks noChangeAspect="1"/>
          </p:cNvPicPr>
          <p:nvPr>
            <p:ph type="pic" idx="13"/>
          </p:nvPr>
        </p:nvPicPr>
        <p:blipFill>
          <a:blip r:embed="rId2">
            <a:extLst/>
          </a:blip>
          <a:srcRect l="13522" t="0" r="13522" b="0"/>
          <a:stretch>
            <a:fillRect/>
          </a:stretch>
        </p:blipFill>
        <p:spPr>
          <a:prstGeom prst="rect">
            <a:avLst/>
          </a:prstGeom>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91" name="unicorn.png" descr="unicorn.png"/>
          <p:cNvPicPr>
            <a:picLocks noChangeAspect="1"/>
          </p:cNvPicPr>
          <p:nvPr/>
        </p:nvPicPr>
        <p:blipFill>
          <a:blip r:embed="rId3">
            <a:extLst/>
          </a:blip>
          <a:stretch>
            <a:fillRect/>
          </a:stretch>
        </p:blipFill>
        <p:spPr>
          <a:xfrm>
            <a:off x="787400" y="1663700"/>
            <a:ext cx="11430000" cy="6426200"/>
          </a:xfrm>
          <a:prstGeom prst="rect">
            <a:avLst/>
          </a:prstGeom>
          <a:ln w="12700">
            <a:miter lim="400000"/>
          </a:ln>
        </p:spPr>
      </p:pic>
      <p:sp>
        <p:nvSpPr>
          <p:cNvPr id="492" name="FUN!"/>
          <p:cNvSpPr txBox="1"/>
          <p:nvPr>
            <p:ph type="title"/>
          </p:nvPr>
        </p:nvSpPr>
        <p:spPr>
          <a:xfrm>
            <a:off x="309122" y="5735574"/>
            <a:ext cx="11099801" cy="2159001"/>
          </a:xfrm>
          <a:prstGeom prst="rect">
            <a:avLst/>
          </a:prstGeom>
        </p:spPr>
        <p:txBody>
          <a:bodyPr/>
          <a:lstStyle>
            <a:lvl1pPr defTabSz="438150">
              <a:defRPr sz="13500">
                <a:solidFill>
                  <a:srgbClr val="FF0063"/>
                </a:solidFill>
              </a:defRPr>
            </a:lvl1pPr>
          </a:lstStyle>
          <a:p>
            <a:pPr/>
            <a:r>
              <a:t>FUN!</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When to…"/>
          <p:cNvSpPr txBox="1"/>
          <p:nvPr>
            <p:ph type="title"/>
          </p:nvPr>
        </p:nvSpPr>
        <p:spPr>
          <a:prstGeom prst="rect">
            <a:avLst/>
          </a:prstGeom>
        </p:spPr>
        <p:txBody>
          <a:bodyPr/>
          <a:lstStyle/>
          <a:p>
            <a:pPr/>
            <a:r>
              <a:t>When to…</a:t>
            </a:r>
          </a:p>
        </p:txBody>
      </p:sp>
      <p:sp>
        <p:nvSpPr>
          <p:cNvPr id="497" name="Always :)…"/>
          <p:cNvSpPr txBox="1"/>
          <p:nvPr>
            <p:ph type="body" idx="1"/>
          </p:nvPr>
        </p:nvSpPr>
        <p:spPr>
          <a:xfrm>
            <a:off x="952500" y="2307424"/>
            <a:ext cx="11099800" cy="6865952"/>
          </a:xfrm>
          <a:prstGeom prst="rect">
            <a:avLst/>
          </a:prstGeom>
        </p:spPr>
        <p:txBody>
          <a:bodyPr/>
          <a:lstStyle/>
          <a:p>
            <a:pPr marL="440055" indent="-440055" defTabSz="578358">
              <a:spcBef>
                <a:spcPts val="4100"/>
              </a:spcBef>
              <a:defRPr sz="8415"/>
            </a:pPr>
            <a:r>
              <a:t>Always :)</a:t>
            </a:r>
          </a:p>
          <a:p>
            <a:pPr marL="440055" indent="-440055" defTabSz="578358">
              <a:spcBef>
                <a:spcPts val="4100"/>
              </a:spcBef>
              <a:defRPr sz="8415"/>
            </a:pPr>
            <a:r>
              <a:t>New work</a:t>
            </a:r>
          </a:p>
          <a:p>
            <a:pPr marL="440055" indent="-440055" defTabSz="578358">
              <a:spcBef>
                <a:spcPts val="4100"/>
              </a:spcBef>
              <a:defRPr sz="8415"/>
            </a:pPr>
            <a:r>
              <a:t>Hard problems</a:t>
            </a:r>
          </a:p>
          <a:p>
            <a:pPr marL="440055" indent="-440055" defTabSz="578358">
              <a:spcBef>
                <a:spcPts val="4100"/>
              </a:spcBef>
              <a:defRPr sz="8415"/>
            </a:pPr>
            <a:r>
              <a:t>Across Handoffs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When not to…"/>
          <p:cNvSpPr txBox="1"/>
          <p:nvPr>
            <p:ph type="title"/>
          </p:nvPr>
        </p:nvSpPr>
        <p:spPr>
          <a:prstGeom prst="rect">
            <a:avLst/>
          </a:prstGeom>
        </p:spPr>
        <p:txBody>
          <a:bodyPr/>
          <a:lstStyle/>
          <a:p>
            <a:pPr/>
            <a:r>
              <a:t>When not to…</a:t>
            </a:r>
          </a:p>
        </p:txBody>
      </p:sp>
      <p:sp>
        <p:nvSpPr>
          <p:cNvPr id="502" name="Sys admin and Dev Ops (pair instead)…"/>
          <p:cNvSpPr txBox="1"/>
          <p:nvPr>
            <p:ph type="body" idx="1"/>
          </p:nvPr>
        </p:nvSpPr>
        <p:spPr>
          <a:xfrm>
            <a:off x="952500" y="2590800"/>
            <a:ext cx="11099800" cy="6807973"/>
          </a:xfrm>
          <a:prstGeom prst="rect">
            <a:avLst/>
          </a:prstGeom>
        </p:spPr>
        <p:txBody>
          <a:bodyPr/>
          <a:lstStyle/>
          <a:p>
            <a:pPr marL="435610" indent="-435610" defTabSz="572516">
              <a:spcBef>
                <a:spcPts val="4100"/>
              </a:spcBef>
              <a:defRPr sz="7350"/>
            </a:pPr>
            <a:r>
              <a:t>Sys admin and Dev Ops (pair instead)</a:t>
            </a:r>
          </a:p>
          <a:p>
            <a:pPr marL="435610" indent="-435610" defTabSz="572516">
              <a:spcBef>
                <a:spcPts val="4100"/>
              </a:spcBef>
              <a:defRPr sz="7350"/>
            </a:pPr>
            <a:r>
              <a:t>Long running tasks</a:t>
            </a:r>
          </a:p>
          <a:p>
            <a:pPr marL="435610" indent="-435610" defTabSz="572516">
              <a:spcBef>
                <a:spcPts val="4100"/>
              </a:spcBef>
              <a:defRPr sz="7350"/>
            </a:pPr>
            <a:r>
              <a:t>Small problems</a:t>
            </a:r>
          </a:p>
          <a:p>
            <a:pPr marL="435610" indent="-435610" defTabSz="572516">
              <a:spcBef>
                <a:spcPts val="4100"/>
              </a:spcBef>
              <a:defRPr b="1" sz="7350"/>
            </a:pPr>
            <a:r>
              <a:t>J F D I</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6" name="Image" descr="Image"/>
          <p:cNvPicPr>
            <a:picLocks noChangeAspect="1"/>
          </p:cNvPicPr>
          <p:nvPr>
            <p:ph type="pic" idx="13"/>
          </p:nvPr>
        </p:nvPicPr>
        <p:blipFill>
          <a:blip r:embed="rId3">
            <a:extLst/>
          </a:blip>
          <a:srcRect l="12418" t="0" r="12418" b="0"/>
          <a:stretch>
            <a:fillRect/>
          </a:stretch>
        </p:blipFill>
        <p:spPr>
          <a:prstGeom prst="rect">
            <a:avLst/>
          </a:prstGeom>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Disagreements…"/>
          <p:cNvSpPr txBox="1"/>
          <p:nvPr>
            <p:ph type="ctrTitle"/>
          </p:nvPr>
        </p:nvSpPr>
        <p:spPr>
          <a:xfrm>
            <a:off x="1270000" y="2124198"/>
            <a:ext cx="10464800" cy="5505204"/>
          </a:xfrm>
          <a:prstGeom prst="rect">
            <a:avLst/>
          </a:prstGeom>
        </p:spPr>
        <p:txBody>
          <a:bodyPr/>
          <a:lstStyle/>
          <a:p>
            <a:pPr defTabSz="514095">
              <a:defRPr sz="17600">
                <a:latin typeface="Yanone Kaffeesatz"/>
                <a:ea typeface="Yanone Kaffeesatz"/>
                <a:cs typeface="Yanone Kaffeesatz"/>
                <a:sym typeface="Yanone Kaffeesatz"/>
              </a:defRPr>
            </a:pPr>
            <a:r>
              <a:t>Disagreements</a:t>
            </a:r>
          </a:p>
          <a:p>
            <a:pPr defTabSz="514095">
              <a:defRPr sz="17600">
                <a:latin typeface="Yanone Kaffeesatz"/>
                <a:ea typeface="Yanone Kaffeesatz"/>
                <a:cs typeface="Yanone Kaffeesatz"/>
                <a:sym typeface="Yanone Kaffeesatz"/>
              </a:defRPr>
            </a:pPr>
            <a:r>
              <a:rPr>
                <a:solidFill>
                  <a:srgbClr val="7A7A7A"/>
                </a:solidFill>
              </a:rPr>
              <a:t>&amp;</a:t>
            </a:r>
            <a:r>
              <a:t> Uncertainty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hacker-typer.PNG" descr="hacker-typer.PNG"/>
          <p:cNvPicPr>
            <a:picLocks noChangeAspect="1"/>
          </p:cNvPicPr>
          <p:nvPr/>
        </p:nvPicPr>
        <p:blipFill>
          <a:blip r:embed="rId3">
            <a:alphaModFix amt="87486"/>
            <a:extLst/>
          </a:blip>
          <a:stretch>
            <a:fillRect/>
          </a:stretch>
        </p:blipFill>
        <p:spPr>
          <a:xfrm>
            <a:off x="-34596" y="-56422"/>
            <a:ext cx="19375035" cy="9866443"/>
          </a:xfrm>
          <a:prstGeom prst="rect">
            <a:avLst/>
          </a:prstGeom>
          <a:ln w="12700">
            <a:miter lim="400000"/>
          </a:ln>
        </p:spPr>
      </p:pic>
      <p:pic>
        <p:nvPicPr>
          <p:cNvPr id="143" name="dev-rock-500x265.png" descr="dev-rock-500x265.png"/>
          <p:cNvPicPr>
            <a:picLocks noChangeAspect="1"/>
          </p:cNvPicPr>
          <p:nvPr/>
        </p:nvPicPr>
        <p:blipFill>
          <a:blip r:embed="rId4">
            <a:extLst/>
          </a:blip>
          <a:stretch>
            <a:fillRect/>
          </a:stretch>
        </p:blipFill>
        <p:spPr>
          <a:xfrm>
            <a:off x="3327400" y="3194050"/>
            <a:ext cx="6350000" cy="3365500"/>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4" name="alphaville-1965-001-lemmy-caution-gun-computer-00o-5h6.jpg" descr="alphaville-1965-001-lemmy-caution-gun-computer-00o-5h6.jpg"/>
          <p:cNvPicPr>
            <a:picLocks noChangeAspect="1"/>
          </p:cNvPicPr>
          <p:nvPr>
            <p:ph type="pic" idx="13"/>
          </p:nvPr>
        </p:nvPicPr>
        <p:blipFill>
          <a:blip r:embed="rId3">
            <a:extLst/>
          </a:blip>
          <a:srcRect l="0" t="3416" r="0" b="3416"/>
          <a:stretch>
            <a:fillRect/>
          </a:stretch>
        </p:blipFill>
        <p:spPr>
          <a:prstGeom prst="rect">
            <a:avLst/>
          </a:prstGeom>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18" name="rabbithole.jpg" descr="rabbithole.jpg"/>
          <p:cNvPicPr>
            <a:picLocks noChangeAspect="1"/>
          </p:cNvPicPr>
          <p:nvPr>
            <p:ph type="pic" idx="13"/>
          </p:nvPr>
        </p:nvPicPr>
        <p:blipFill>
          <a:blip r:embed="rId2">
            <a:extLst/>
          </a:blip>
          <a:srcRect l="5533" t="0" r="5533" b="0"/>
          <a:stretch>
            <a:fillRect/>
          </a:stretch>
        </p:blipFill>
        <p:spPr>
          <a:prstGeom prst="rect">
            <a:avLst/>
          </a:prstGeom>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20" name="ysd.png" descr="ysd.png"/>
          <p:cNvPicPr>
            <a:picLocks noChangeAspect="1"/>
          </p:cNvPicPr>
          <p:nvPr>
            <p:ph type="pic" idx="13"/>
          </p:nvPr>
        </p:nvPicPr>
        <p:blipFill>
          <a:blip r:embed="rId2">
            <a:extLst/>
          </a:blip>
          <a:srcRect l="2548" t="0" r="2548" b="0"/>
          <a:stretch>
            <a:fillRect/>
          </a:stretch>
        </p:blipFill>
        <p:spPr>
          <a:prstGeom prst="rect">
            <a:avLst/>
          </a:prstGeom>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Inspect…"/>
          <p:cNvSpPr txBox="1"/>
          <p:nvPr>
            <p:ph type="ctrTitle"/>
          </p:nvPr>
        </p:nvSpPr>
        <p:spPr>
          <a:xfrm>
            <a:off x="1270000" y="1614695"/>
            <a:ext cx="10464800" cy="6524210"/>
          </a:xfrm>
          <a:prstGeom prst="rect">
            <a:avLst/>
          </a:prstGeom>
        </p:spPr>
        <p:txBody>
          <a:bodyPr/>
          <a:lstStyle/>
          <a:p>
            <a:pPr>
              <a:defRPr sz="20000">
                <a:latin typeface="Yanone Kaffeesatz"/>
                <a:ea typeface="Yanone Kaffeesatz"/>
                <a:cs typeface="Yanone Kaffeesatz"/>
                <a:sym typeface="Yanone Kaffeesatz"/>
              </a:defRPr>
            </a:pPr>
            <a:r>
              <a:t>Inspect</a:t>
            </a:r>
          </a:p>
          <a:p>
            <a:pPr>
              <a:defRPr sz="20000">
                <a:latin typeface="Yanone Kaffeesatz"/>
                <a:ea typeface="Yanone Kaffeesatz"/>
                <a:cs typeface="Yanone Kaffeesatz"/>
                <a:sym typeface="Yanone Kaffeesatz"/>
              </a:defRPr>
            </a:pPr>
            <a:r>
              <a:rPr>
                <a:solidFill>
                  <a:srgbClr val="7A7A7A"/>
                </a:solidFill>
              </a:rPr>
              <a:t>&amp;</a:t>
            </a:r>
            <a:r>
              <a:t> Adapt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Informal Huddle…"/>
          <p:cNvSpPr txBox="1"/>
          <p:nvPr>
            <p:ph type="body" idx="1"/>
          </p:nvPr>
        </p:nvSpPr>
        <p:spPr>
          <a:xfrm>
            <a:off x="952500" y="-7841"/>
            <a:ext cx="11099800" cy="9508380"/>
          </a:xfrm>
          <a:prstGeom prst="rect">
            <a:avLst/>
          </a:prstGeom>
        </p:spPr>
        <p:txBody>
          <a:bodyPr/>
          <a:lstStyle/>
          <a:p>
            <a:pPr marL="444500" indent="-444500">
              <a:defRPr sz="7000">
                <a:latin typeface="Yanone Kaffeesatz"/>
                <a:ea typeface="Yanone Kaffeesatz"/>
                <a:cs typeface="Yanone Kaffeesatz"/>
                <a:sym typeface="Yanone Kaffeesatz"/>
              </a:defRPr>
            </a:pPr>
            <a:r>
              <a:t>Informal Huddle</a:t>
            </a:r>
          </a:p>
          <a:p>
            <a:pPr marL="444500" indent="-444500">
              <a:defRPr sz="7000">
                <a:latin typeface="Yanone Kaffeesatz"/>
                <a:ea typeface="Yanone Kaffeesatz"/>
                <a:cs typeface="Yanone Kaffeesatz"/>
                <a:sym typeface="Yanone Kaffeesatz"/>
              </a:defRPr>
            </a:pPr>
            <a:r>
              <a:t>As often as you need to:</a:t>
            </a:r>
          </a:p>
          <a:p>
            <a:pPr lvl="1">
              <a:defRPr sz="7000">
                <a:latin typeface="Yanone Kaffeesatz"/>
                <a:ea typeface="Yanone Kaffeesatz"/>
                <a:cs typeface="Yanone Kaffeesatz"/>
                <a:sym typeface="Yanone Kaffeesatz"/>
              </a:defRPr>
            </a:pPr>
            <a:r>
              <a:t>How are we doing?</a:t>
            </a:r>
          </a:p>
          <a:p>
            <a:pPr lvl="1">
              <a:defRPr sz="7000">
                <a:latin typeface="Yanone Kaffeesatz"/>
                <a:ea typeface="Yanone Kaffeesatz"/>
                <a:cs typeface="Yanone Kaffeesatz"/>
                <a:sym typeface="Yanone Kaffeesatz"/>
              </a:defRPr>
            </a:pPr>
            <a:r>
              <a:t>What is easy?</a:t>
            </a:r>
          </a:p>
          <a:p>
            <a:pPr lvl="1">
              <a:defRPr sz="7000">
                <a:latin typeface="Yanone Kaffeesatz"/>
                <a:ea typeface="Yanone Kaffeesatz"/>
                <a:cs typeface="Yanone Kaffeesatz"/>
                <a:sym typeface="Yanone Kaffeesatz"/>
              </a:defRPr>
            </a:pPr>
            <a:r>
              <a:t>What is hard?</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30" name="turn-up-the-good.png" descr="turn-up-the-good.png"/>
          <p:cNvPicPr>
            <a:picLocks noChangeAspect="1"/>
          </p:cNvPicPr>
          <p:nvPr>
            <p:ph type="pic" idx="13"/>
          </p:nvPr>
        </p:nvPicPr>
        <p:blipFill>
          <a:blip r:embed="rId2">
            <a:alphaModFix amt="29507"/>
            <a:extLst/>
          </a:blip>
          <a:srcRect l="3665" t="0" r="3665" b="0"/>
          <a:stretch>
            <a:fillRect/>
          </a:stretch>
        </p:blipFill>
        <p:spPr>
          <a:prstGeom prst="rect">
            <a:avLst/>
          </a:prstGeom>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Turn up…"/>
          <p:cNvSpPr txBox="1"/>
          <p:nvPr>
            <p:ph type="title"/>
          </p:nvPr>
        </p:nvSpPr>
        <p:spPr>
          <a:xfrm>
            <a:off x="1270000" y="8834"/>
            <a:ext cx="10464800" cy="9638859"/>
          </a:xfrm>
          <a:prstGeom prst="rect">
            <a:avLst/>
          </a:prstGeom>
        </p:spPr>
        <p:txBody>
          <a:bodyPr/>
          <a:lstStyle/>
          <a:p>
            <a:pPr>
              <a:defRPr sz="20000"/>
            </a:pPr>
            <a:r>
              <a:t>Turn up </a:t>
            </a:r>
          </a:p>
          <a:p>
            <a:pPr>
              <a:defRPr sz="20000"/>
            </a:pPr>
            <a:r>
              <a:t>the </a:t>
            </a:r>
            <a:r>
              <a:rPr b="1"/>
              <a:t>Good</a:t>
            </a:r>
            <a:r>
              <a:t>!</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Resources"/>
          <p:cNvSpPr txBox="1"/>
          <p:nvPr>
            <p:ph type="ctrTitle"/>
          </p:nvPr>
        </p:nvSpPr>
        <p:spPr>
          <a:xfrm>
            <a:off x="1270000" y="2303995"/>
            <a:ext cx="10464800" cy="4223805"/>
          </a:xfrm>
          <a:prstGeom prst="rect">
            <a:avLst/>
          </a:prstGeom>
        </p:spPr>
        <p:txBody>
          <a:bodyPr/>
          <a:lstStyle>
            <a:lvl1pPr>
              <a:defRPr sz="20000">
                <a:latin typeface="Yanone Kaffeesatz"/>
                <a:ea typeface="Yanone Kaffeesatz"/>
                <a:cs typeface="Yanone Kaffeesatz"/>
                <a:sym typeface="Yanone Kaffeesatz"/>
              </a:defRPr>
            </a:lvl1pPr>
          </a:lstStyle>
          <a:p>
            <a:pPr/>
            <a:r>
              <a:t>Resources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8" name="menlo-mob.jpg" descr="menlo-mob.jpg"/>
          <p:cNvPicPr>
            <a:picLocks noChangeAspect="1"/>
          </p:cNvPicPr>
          <p:nvPr/>
        </p:nvPicPr>
        <p:blipFill>
          <a:blip r:embed="rId3">
            <a:alphaModFix amt="30000"/>
            <a:extLst/>
          </a:blip>
          <a:stretch>
            <a:fillRect/>
          </a:stretch>
        </p:blipFill>
        <p:spPr>
          <a:xfrm>
            <a:off x="-152035" y="-56355"/>
            <a:ext cx="13308870" cy="9866310"/>
          </a:xfrm>
          <a:prstGeom prst="rect">
            <a:avLst/>
          </a:prstGeom>
          <a:ln w="12700">
            <a:miter lim="400000"/>
          </a:ln>
        </p:spPr>
      </p:pic>
      <p:sp>
        <p:nvSpPr>
          <p:cNvPr id="539" name="Mob-Positive Teams"/>
          <p:cNvSpPr txBox="1"/>
          <p:nvPr>
            <p:ph type="title"/>
          </p:nvPr>
        </p:nvSpPr>
        <p:spPr>
          <a:prstGeom prst="rect">
            <a:avLst/>
          </a:prstGeom>
        </p:spPr>
        <p:txBody>
          <a:bodyPr/>
          <a:lstStyle/>
          <a:p>
            <a:pPr/>
            <a:r>
              <a:t>Mob-Positive Teams</a:t>
            </a:r>
          </a:p>
        </p:txBody>
      </p:sp>
      <p:sp>
        <p:nvSpPr>
          <p:cNvPr id="540" name="Hunter Industries…"/>
          <p:cNvSpPr txBox="1"/>
          <p:nvPr>
            <p:ph type="body" sz="half" idx="1"/>
          </p:nvPr>
        </p:nvSpPr>
        <p:spPr>
          <a:xfrm>
            <a:off x="952500" y="2590800"/>
            <a:ext cx="5224959" cy="6286500"/>
          </a:xfrm>
          <a:prstGeom prst="rect">
            <a:avLst/>
          </a:prstGeom>
        </p:spPr>
        <p:txBody>
          <a:bodyPr/>
          <a:lstStyle/>
          <a:p>
            <a:pPr/>
            <a:r>
              <a:t>Hunter Industries </a:t>
            </a:r>
          </a:p>
          <a:p>
            <a:pPr/>
            <a:r>
              <a:t>Industrial Logic</a:t>
            </a:r>
          </a:p>
          <a:p>
            <a:pPr/>
            <a:r>
              <a:t>Alaska Airlines</a:t>
            </a:r>
          </a:p>
          <a:p>
            <a:pPr/>
            <a:r>
              <a:rPr u="sng">
                <a:hlinkClick r:id="rId4" invalidUrl="" action="" tgtFrame="" tooltip="" history="1" highlightClick="0" endSnd="0"/>
              </a:rPr>
              <a:t>LateRooms.com</a:t>
            </a:r>
          </a:p>
          <a:p>
            <a:pPr/>
            <a:r>
              <a:rPr u="sng">
                <a:hlinkClick r:id="rId5" invalidUrl="" action="" tgtFrame="" tooltip="" history="1" highlightClick="0" endSnd="0"/>
              </a:rPr>
              <a:t>pluralsight.com</a:t>
            </a:r>
          </a:p>
        </p:txBody>
      </p:sp>
      <p:sp>
        <p:nvSpPr>
          <p:cNvPr id="541" name="GDS (gov.uk)…"/>
          <p:cNvSpPr txBox="1"/>
          <p:nvPr/>
        </p:nvSpPr>
        <p:spPr>
          <a:xfrm>
            <a:off x="6819900" y="2590800"/>
            <a:ext cx="5224959"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499" indent="-444499" algn="l">
              <a:spcBef>
                <a:spcPts val="4200"/>
              </a:spcBef>
              <a:buSzPct val="145000"/>
              <a:buChar char="•"/>
              <a:defRPr b="0" sz="4000">
                <a:latin typeface="Yanone Kaffeesatz"/>
                <a:ea typeface="Yanone Kaffeesatz"/>
                <a:cs typeface="Yanone Kaffeesatz"/>
                <a:sym typeface="Yanone Kaffeesatz"/>
              </a:defRPr>
            </a:pPr>
            <a:r>
              <a:t>GDS (</a:t>
            </a:r>
            <a:r>
              <a:rPr u="sng">
                <a:hlinkClick r:id="rId6" invalidUrl="" action="" tgtFrame="" tooltip="" history="1" highlightClick="0" endSnd="0"/>
              </a:rPr>
              <a:t>gov.uk</a:t>
            </a:r>
            <a:r>
              <a:t>)</a:t>
            </a:r>
          </a:p>
          <a:p>
            <a:pPr marL="444499" indent="-444499" algn="l">
              <a:spcBef>
                <a:spcPts val="4200"/>
              </a:spcBef>
              <a:buSzPct val="145000"/>
              <a:buChar char="•"/>
              <a:defRPr b="0" sz="4000">
                <a:latin typeface="Yanone Kaffeesatz"/>
                <a:ea typeface="Yanone Kaffeesatz"/>
                <a:cs typeface="Yanone Kaffeesatz"/>
                <a:sym typeface="Yanone Kaffeesatz"/>
              </a:defRPr>
            </a:pPr>
            <a:r>
              <a:t>Unruly Media</a:t>
            </a:r>
          </a:p>
          <a:p>
            <a:pPr marL="444499" indent="-444499" algn="l">
              <a:spcBef>
                <a:spcPts val="4200"/>
              </a:spcBef>
              <a:buSzPct val="145000"/>
              <a:buChar char="•"/>
              <a:defRPr b="0" sz="4000">
                <a:latin typeface="Yanone Kaffeesatz"/>
                <a:ea typeface="Yanone Kaffeesatz"/>
                <a:cs typeface="Yanone Kaffeesatz"/>
                <a:sym typeface="Yanone Kaffeesatz"/>
              </a:defRPr>
            </a:pPr>
            <a:r>
              <a:t>Blue Fruit</a:t>
            </a:r>
          </a:p>
          <a:p>
            <a:pPr marL="444499" indent="-444499" algn="l">
              <a:spcBef>
                <a:spcPts val="4200"/>
              </a:spcBef>
              <a:buSzPct val="145000"/>
              <a:buChar char="•"/>
              <a:defRPr b="0" sz="4000">
                <a:latin typeface="Yanone Kaffeesatz"/>
                <a:ea typeface="Yanone Kaffeesatz"/>
                <a:cs typeface="Yanone Kaffeesatz"/>
                <a:sym typeface="Yanone Kaffeesatz"/>
              </a:defRPr>
            </a:pPr>
            <a:r>
              <a:t>Menlo innovations</a:t>
            </a:r>
          </a:p>
          <a:p>
            <a:pPr marL="444499" indent="-444499" algn="l">
              <a:spcBef>
                <a:spcPts val="4200"/>
              </a:spcBef>
              <a:buSzPct val="145000"/>
              <a:buChar char="•"/>
              <a:defRPr b="0" sz="4000">
                <a:latin typeface="Yanone Kaffeesatz"/>
                <a:ea typeface="Yanone Kaffeesatz"/>
                <a:cs typeface="Yanone Kaffeesatz"/>
                <a:sym typeface="Yanone Kaffeesatz"/>
              </a:defRPr>
            </a:pPr>
            <a:r>
              <a:t>…and many more</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Mobbing - http://mobprogramming.org…"/>
          <p:cNvSpPr txBox="1"/>
          <p:nvPr>
            <p:ph type="body" idx="1"/>
          </p:nvPr>
        </p:nvSpPr>
        <p:spPr>
          <a:xfrm>
            <a:off x="952500" y="462954"/>
            <a:ext cx="11099800" cy="8827692"/>
          </a:xfrm>
          <a:prstGeom prst="rect">
            <a:avLst/>
          </a:prstGeom>
        </p:spPr>
        <p:txBody>
          <a:bodyPr/>
          <a:lstStyle/>
          <a:p>
            <a:pPr>
              <a:defRPr sz="4600"/>
            </a:pPr>
            <a:r>
              <a:t>Mobbing - </a:t>
            </a:r>
            <a:r>
              <a:rPr u="sng">
                <a:hlinkClick r:id="rId3" invalidUrl="" action="" tgtFrame="" tooltip="" history="1" highlightClick="0" endSnd="0"/>
              </a:rPr>
              <a:t>http://mobprogramming.org</a:t>
            </a:r>
            <a:r>
              <a:t> </a:t>
            </a:r>
          </a:p>
          <a:p>
            <a:pPr>
              <a:defRPr sz="4600"/>
            </a:pPr>
            <a:r>
              <a:t>Woody Zuill - </a:t>
            </a:r>
            <a:r>
              <a:rPr u="sng">
                <a:hlinkClick r:id="rId4" invalidUrl="" action="" tgtFrame="" tooltip="" history="1" highlightClick="0" endSnd="0"/>
              </a:rPr>
              <a:t>https://www.industriallogic.com</a:t>
            </a:r>
          </a:p>
          <a:p>
            <a:pPr>
              <a:defRPr sz="4600"/>
            </a:pPr>
            <a:r>
              <a:t>Chris Lucian - </a:t>
            </a:r>
            <a:r>
              <a:rPr u="sng">
                <a:hlinkClick r:id="rId5" invalidUrl="" action="" tgtFrame="" tooltip="" history="1" highlightClick="0" endSnd="0"/>
              </a:rPr>
              <a:t>http://www.chrislucian.com/</a:t>
            </a:r>
          </a:p>
          <a:p>
            <a:pPr>
              <a:defRPr sz="4600"/>
            </a:pPr>
            <a:r>
              <a:t>mob timer - </a:t>
            </a:r>
            <a:r>
              <a:rPr u="sng">
                <a:hlinkClick r:id="rId6" invalidUrl="" action="" tgtFrame="" tooltip="" history="1" highlightClick="0" endSnd="0"/>
              </a:rPr>
              <a:t>https://github.com/dillonkearns/mobster</a:t>
            </a:r>
          </a:p>
          <a:p>
            <a:pPr>
              <a:defRPr sz="4600"/>
            </a:pPr>
            <a:r>
              <a:t>Strong style pairing - </a:t>
            </a:r>
            <a:r>
              <a:rPr u="sng">
                <a:hlinkClick r:id="rId7" invalidUrl="" action="" tgtFrame="" tooltip="" history="1" highlightClick="0" endSnd="0"/>
              </a:rPr>
              <a:t>https://llewellynfalco.blogspot.co.uk/</a:t>
            </a:r>
          </a:p>
          <a:p>
            <a:pPr>
              <a:defRPr sz="4600"/>
            </a:pPr>
            <a:r>
              <a:t>Amy Edmondson - </a:t>
            </a:r>
            <a:r>
              <a:rPr u="sng">
                <a:hlinkClick r:id="rId8" invalidUrl="" action="" tgtFrame="" tooltip="" history="1" highlightClick="0" endSnd="0"/>
              </a:rPr>
              <a:t>https://hbr.org/2013/12/the-three-pillars-of-a-teaming-culture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